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09" r:id="rId5"/>
  </p:sldMasterIdLst>
  <p:notesMasterIdLst>
    <p:notesMasterId r:id="rId21"/>
  </p:notesMasterIdLst>
  <p:sldIdLst>
    <p:sldId id="256" r:id="rId6"/>
    <p:sldId id="272" r:id="rId7"/>
    <p:sldId id="273" r:id="rId8"/>
    <p:sldId id="259" r:id="rId9"/>
    <p:sldId id="260" r:id="rId10"/>
    <p:sldId id="261" r:id="rId11"/>
    <p:sldId id="262" r:id="rId12"/>
    <p:sldId id="277" r:id="rId13"/>
    <p:sldId id="267" r:id="rId14"/>
    <p:sldId id="276" r:id="rId15"/>
    <p:sldId id="274" r:id="rId16"/>
    <p:sldId id="264" r:id="rId17"/>
    <p:sldId id="268" r:id="rId18"/>
    <p:sldId id="278" r:id="rId19"/>
    <p:sldId id="279" r:id="rId2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2975"/>
    <a:srgbClr val="A91F2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EB1A7-D681-4451-B721-5B70ABCDB0C9}" v="6" dt="2024-06-19T14:52:50.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142" d="100"/>
          <a:sy n="142" d="100"/>
        </p:scale>
        <p:origin x="396"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965D1-09F0-4F3B-8A24-D1993AC9C617}" type="datetimeFigureOut">
              <a:rPr lang="en-GB" smtClean="0"/>
              <a:t>19/06/2024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C2F7-CEBA-4292-8D5B-B5693DC7851A}" type="slidenum">
              <a:rPr lang="en-GB" smtClean="0"/>
              <a:t>‹#›</a:t>
            </a:fld>
            <a:endParaRPr lang="en-GB"/>
          </a:p>
        </p:txBody>
      </p:sp>
    </p:spTree>
    <p:extLst>
      <p:ext uri="{BB962C8B-B14F-4D97-AF65-F5344CB8AC3E}">
        <p14:creationId xmlns:p14="http://schemas.microsoft.com/office/powerpoint/2010/main" val="24123752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lib-research-support@bristol.ac.u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zenodo.org/" TargetMode="External"/><Relationship Id="rId3" Type="http://schemas.openxmlformats.org/officeDocument/2006/relationships/hyperlink" Target="https://drive.google.com/drive/folders/1rVHu-PgYblpCpqWiksorTFnSENBeQIZX" TargetMode="External"/><Relationship Id="rId7" Type="http://schemas.openxmlformats.org/officeDocument/2006/relationships/hyperlink" Target="https://datadryad.org/stash"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igshare.com/" TargetMode="External"/><Relationship Id="rId5" Type="http://schemas.openxmlformats.org/officeDocument/2006/relationships/hyperlink" Target="https://data.bris.ac.uk/data/" TargetMode="External"/><Relationship Id="rId4" Type="http://schemas.openxmlformats.org/officeDocument/2006/relationships/hyperlink" Target="https://www.re3data.or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ristol.ac.uk/staff/researchers/data/accessing-research-data/"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ellcome.org/what-we-do/our-work/expert-advisory-group-data-access" TargetMode="External"/><Relationship Id="rId5" Type="http://schemas.openxmlformats.org/officeDocument/2006/relationships/hyperlink" Target="http://bit.ly/2LRklH2" TargetMode="External"/><Relationship Id="rId4" Type="http://schemas.openxmlformats.org/officeDocument/2006/relationships/hyperlink" Target="http://bit.ly/2LV1Oc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ristol.ac.uk/acrc/research-data-storage-facilit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dcc.ac.uk/guidance/briefing-papers/standards-watch-papers/what-are-metadata-standard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rc.ukri.org/documents/doc/data-management-plan-templat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rive.google.com/drive/folders/1d8DldGjup4aYcoSutcVO2MOPhfbo4twJ"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ellcome.org/grant-funding/guidance/how-complete-outputs-management-pl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rive.google.com/drive/folders/1_iOrwNprykkrmIMSCkxdtkF8uq7d9WT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istol.ac.uk/acrc/research-data-storage-facility/" TargetMode="External"/><Relationship Id="rId7" Type="http://schemas.openxmlformats.org/officeDocument/2006/relationships/hyperlink" Target="http://bristol.ac.uk/staff/researchers/data/storing-and-using-research-dat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ristol.ac.uk/acrc/research-data-storage-facility/sharing-data-with-external-collaborators/" TargetMode="External"/><Relationship Id="rId5" Type="http://schemas.openxmlformats.org/officeDocument/2006/relationships/hyperlink" Target="https://data.bris.ac.uk/data/" TargetMode="External"/><Relationship Id="rId4" Type="http://schemas.openxmlformats.org/officeDocument/2006/relationships/hyperlink" Target="https://www.bristol.ac.uk/acrc/research-data-storage-facility/rdsf-cost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rive.google.com/drive/folders/1ozixUzFfXvPqLjZZX7M83Nf4tNwhe5LU" TargetMode="External"/><Relationship Id="rId7" Type="http://schemas.openxmlformats.org/officeDocument/2006/relationships/hyperlink" Target="https://data.blogs.bristol.ac.uk/bootcamp/"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bristol.ac.uk/staff/researchers/training/live-training/" TargetMode="External"/><Relationship Id="rId5" Type="http://schemas.openxmlformats.org/officeDocument/2006/relationships/hyperlink" Target="https://fairsharing.org/" TargetMode="External"/><Relationship Id="rId4" Type="http://schemas.openxmlformats.org/officeDocument/2006/relationships/hyperlink" Target="http://bristol.ac.uk/staff/researchers/data/storing-and-using-research-dat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ris.ac.uk/infosec/uobdata/transcrip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data is simply the evidence you have collected or created to underpin your research, and to validate your research claims. You might have created it, scanned it, measured it, photographed, or recorded it, or read and compiled it. </a:t>
            </a:r>
          </a:p>
          <a:p>
            <a:endParaRPr lang="en-US"/>
          </a:p>
          <a:p>
            <a:r>
              <a:rPr lang="en-US"/>
              <a:t>It doesn't include consent forms, websites, project reports, or the administrative data generated during running the project. </a:t>
            </a:r>
            <a:endParaRPr lang="en-US">
              <a:cs typeface="Calibri"/>
            </a:endParaRPr>
          </a:p>
          <a:p>
            <a:endParaRPr lang="en-US"/>
          </a:p>
          <a:p>
            <a:r>
              <a:rPr lang="en-US"/>
              <a:t>It may have value to other researchers because it would be time consuming, costly or impossible to recreate.  Even researchers in other disciplines may find the data useful.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2</a:t>
            </a:fld>
            <a:endParaRPr lang="en-GB"/>
          </a:p>
        </p:txBody>
      </p:sp>
    </p:spTree>
    <p:extLst>
      <p:ext uri="{BB962C8B-B14F-4D97-AF65-F5344CB8AC3E}">
        <p14:creationId xmlns:p14="http://schemas.microsoft.com/office/powerpoint/2010/main" val="240333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Most funders will have a policy requiring Open Access. </a:t>
            </a:r>
          </a:p>
          <a:p>
            <a:endParaRPr lang="en-US">
              <a:cs typeface="Calibri"/>
            </a:endParaRPr>
          </a:p>
          <a:p>
            <a:r>
              <a:rPr lang="en-US">
                <a:cs typeface="Calibri"/>
              </a:rPr>
              <a:t>There are two types of Open Access, some journals will offer both, but increasingly it will be one or the other. Both are acceptable to funders.</a:t>
            </a:r>
          </a:p>
          <a:p>
            <a:endParaRPr lang="en-US">
              <a:cs typeface="Calibri"/>
            </a:endParaRPr>
          </a:p>
          <a:p>
            <a:r>
              <a:rPr lang="en-US">
                <a:cs typeface="Calibri"/>
              </a:rPr>
              <a:t>Gold OA costs money (about £2000), but means the final manuscript will be open access on the publishers webpages. </a:t>
            </a:r>
          </a:p>
          <a:p>
            <a:r>
              <a:rPr lang="en-US">
                <a:cs typeface="Calibri"/>
              </a:rPr>
              <a:t>- Good for high profile papers.</a:t>
            </a:r>
          </a:p>
          <a:p>
            <a:r>
              <a:rPr lang="en-US">
                <a:cs typeface="Calibri"/>
              </a:rPr>
              <a:t>- UKRI funders and </a:t>
            </a:r>
            <a:r>
              <a:rPr lang="en-US" err="1">
                <a:cs typeface="Calibri"/>
              </a:rPr>
              <a:t>Wellcome</a:t>
            </a:r>
            <a:r>
              <a:rPr lang="en-US">
                <a:cs typeface="Calibri"/>
              </a:rPr>
              <a:t> Trust have provided block grants to the university to pay for these. Authors with these funders should not put journal OA costs in their applications.</a:t>
            </a:r>
          </a:p>
          <a:p>
            <a:r>
              <a:rPr lang="en-US">
                <a:cs typeface="Calibri"/>
              </a:rPr>
              <a:t>- Other funders will have their own rules. Authors should check with them.</a:t>
            </a:r>
          </a:p>
          <a:p>
            <a:endParaRPr lang="en-US">
              <a:cs typeface="Calibri"/>
            </a:endParaRPr>
          </a:p>
          <a:p>
            <a:r>
              <a:rPr lang="en-US">
                <a:cs typeface="Calibri"/>
              </a:rPr>
              <a:t>Green OA is free, and can be achieved by uploading the Author's Accepted Manuscript to an institutional repository (At Bristol it's done via Pure). </a:t>
            </a:r>
          </a:p>
          <a:p>
            <a:r>
              <a:rPr lang="en-US">
                <a:cs typeface="Calibri"/>
              </a:rPr>
              <a:t>- Some journals only allow Gold OA so check your major journals beforehand.</a:t>
            </a:r>
          </a:p>
          <a:p>
            <a:endParaRPr lang="en-US">
              <a:cs typeface="Calibri"/>
            </a:endParaRPr>
          </a:p>
          <a:p>
            <a:r>
              <a:rPr lang="en-US">
                <a:cs typeface="Calibri"/>
              </a:rPr>
              <a:t>The Library Research Support team are happy to help. Email </a:t>
            </a:r>
            <a:r>
              <a:rPr lang="en-GB">
                <a:hlinkClick r:id="rId3"/>
              </a:rPr>
              <a:t>lib-research-support@bristol.ac.uk</a:t>
            </a:r>
            <a:r>
              <a:rPr lang="en-GB"/>
              <a:t>.</a:t>
            </a:r>
            <a:endParaRPr lang="en-GB">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11</a:t>
            </a:fld>
            <a:endParaRPr lang="en-GB"/>
          </a:p>
        </p:txBody>
      </p:sp>
    </p:spTree>
    <p:extLst>
      <p:ext uri="{BB962C8B-B14F-4D97-AF65-F5344CB8AC3E}">
        <p14:creationId xmlns:p14="http://schemas.microsoft.com/office/powerpoint/2010/main" val="301025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Sharing data can be problemaitic in medical disciplines, because of inherent sensitivities working with health data, however, these are not insurmountable. </a:t>
            </a:r>
          </a:p>
          <a:p>
            <a:endParaRPr lang="en-US" dirty="0">
              <a:cs typeface="Calibri"/>
            </a:endParaRPr>
          </a:p>
          <a:p>
            <a:r>
              <a:rPr lang="en-US" dirty="0">
                <a:cs typeface="Calibri"/>
              </a:rPr>
              <a:t>Firstly, please make sure that there is a line in your consent and participant information sheets which clearly states consent to share is being given - 'I consent for my data/anonymised data/data stripped of identifiers to be shared openly/with other researchers subject to a data access agreement. If you don't have this in your consent forms, you may find there are issues when you come to share your data, and it will delay or prevent publication.  We have some suggested wording </a:t>
            </a:r>
            <a:r>
              <a:rPr lang="en-US"/>
              <a:t>at the end of this document  </a:t>
            </a:r>
            <a:r>
              <a:rPr lang="en-US">
                <a:hlinkClick r:id="rId3"/>
              </a:rPr>
              <a:t>https://drive.google.com/drive/folders/1rVHu-PgYblpCpqWiksorTFnSENBeQIZX</a:t>
            </a:r>
            <a:r>
              <a:rPr lang="en-US" dirty="0">
                <a:cs typeface="Calibri"/>
              </a:rPr>
              <a:t>  , but please do email us to check. </a:t>
            </a:r>
          </a:p>
          <a:p>
            <a:endParaRPr lang="en-US" dirty="0">
              <a:cs typeface="Calibri"/>
            </a:endParaRPr>
          </a:p>
          <a:p>
            <a:r>
              <a:rPr lang="en-US">
                <a:cs typeface="Calibri"/>
              </a:rPr>
              <a:t>If you truly can't share the data for ethical reasons, please do state this explicitly in your DMP. Many poublishers now expect researchers to share underlying data at the point of publishing a paper, so you need to be able to justify the reason why you are unable to do so, and this is a good way to document it. </a:t>
            </a:r>
          </a:p>
          <a:p>
            <a:endParaRPr lang="en-US" dirty="0">
              <a:cs typeface="Calibri"/>
            </a:endParaRPr>
          </a:p>
          <a:p>
            <a:r>
              <a:rPr lang="en-US">
                <a:cs typeface="Calibri"/>
              </a:rPr>
              <a:t>When you go to share, share it via a data repository, who will provide you with a permanent identifier, often a DOI, which you can link to in your published works, and link from in your dataset record. </a:t>
            </a:r>
            <a:endParaRPr lang="en-US" dirty="0">
              <a:cs typeface="Calibri"/>
            </a:endParaRPr>
          </a:p>
          <a:p>
            <a:endParaRPr lang="en-US">
              <a:cs typeface="Calibri"/>
            </a:endParaRPr>
          </a:p>
          <a:p>
            <a:r>
              <a:rPr lang="en-US">
                <a:cs typeface="Calibri"/>
              </a:rPr>
              <a:t>You may have a discipline specific repository for data, for example, Genomics data, Proteomics data etc, also </a:t>
            </a:r>
            <a:r>
              <a:rPr lang="en-US" dirty="0">
                <a:hlinkClick r:id="rId4"/>
              </a:rPr>
              <a:t>https://www.re3data.org/</a:t>
            </a:r>
            <a:r>
              <a:rPr lang="en-US" dirty="0"/>
              <a:t> has a searchable database of repositories. </a:t>
            </a:r>
            <a:endParaRPr lang="en-US" dirty="0">
              <a:cs typeface="Calibri"/>
            </a:endParaRPr>
          </a:p>
          <a:p>
            <a:r>
              <a:rPr lang="en-US">
                <a:cs typeface="Calibri"/>
              </a:rPr>
              <a:t>or you may share the data through the University's Research Data Repository, </a:t>
            </a:r>
            <a:r>
              <a:rPr lang="en-US" dirty="0">
                <a:cs typeface="Calibri"/>
                <a:hlinkClick r:id="rId5"/>
              </a:rPr>
              <a:t>data.bris</a:t>
            </a:r>
            <a:r>
              <a:rPr lang="en-US">
                <a:cs typeface="Calibri"/>
              </a:rPr>
              <a:t>.  Alternatively, you may also use a commercial repository, such as </a:t>
            </a:r>
            <a:r>
              <a:rPr lang="en-US" dirty="0">
                <a:hlinkClick r:id="rId6"/>
              </a:rPr>
              <a:t>Figshare</a:t>
            </a:r>
            <a:r>
              <a:rPr lang="en-US"/>
              <a:t>, </a:t>
            </a:r>
            <a:r>
              <a:rPr lang="en-US" dirty="0">
                <a:hlinkClick r:id="rId7"/>
              </a:rPr>
              <a:t>Dryad</a:t>
            </a:r>
            <a:r>
              <a:rPr lang="en-US"/>
              <a:t> or </a:t>
            </a:r>
            <a:r>
              <a:rPr lang="en-US" dirty="0">
                <a:hlinkClick r:id="rId8"/>
              </a:rPr>
              <a:t>Zenodo</a:t>
            </a:r>
            <a:endParaRPr lang="en-US"/>
          </a:p>
          <a:p>
            <a:endParaRPr lang="en-US" dirty="0">
              <a:cs typeface="Calibri"/>
            </a:endParaRPr>
          </a:p>
          <a:p>
            <a:r>
              <a:rPr lang="en-US">
                <a:cs typeface="Calibri"/>
              </a:rPr>
              <a:t>'On request' is not acceptable to funders – potential data users may be unable to contact researchers as they may have moved institutions, researchers may not have brought data with them, they could have lost the only copy, and they may even be selective about who they share the data with. From a funder's perspective, this is not an appropriate way to preserve the data long term, to make it visible or to share the data widely to maximise returns from public funding. </a:t>
            </a:r>
            <a:endParaRPr lang="en-US" dirty="0">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12</a:t>
            </a:fld>
            <a:endParaRPr lang="en-GB"/>
          </a:p>
        </p:txBody>
      </p:sp>
    </p:spTree>
    <p:extLst>
      <p:ext uri="{BB962C8B-B14F-4D97-AF65-F5344CB8AC3E}">
        <p14:creationId xmlns:p14="http://schemas.microsoft.com/office/powerpoint/2010/main" val="1162089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University's Research Data Repository publishes with a DOI, and maintains the data and DOI for a minimum of 20 years</a:t>
            </a:r>
          </a:p>
          <a:p>
            <a:r>
              <a:rPr lang="en-US">
                <a:cs typeface="Calibri"/>
              </a:rPr>
              <a:t>There are three levels of access – </a:t>
            </a:r>
            <a:r>
              <a:rPr lang="en-US" dirty="0">
                <a:cs typeface="Calibri"/>
                <a:hlinkClick r:id="rId3"/>
              </a:rPr>
              <a:t>open, restricted and controlled</a:t>
            </a:r>
            <a:r>
              <a:rPr lang="en-US">
                <a:cs typeface="Calibri"/>
              </a:rPr>
              <a:t>. </a:t>
            </a:r>
            <a:endParaRPr lang="en-US" dirty="0">
              <a:cs typeface="Calibri"/>
            </a:endParaRPr>
          </a:p>
          <a:p>
            <a:br>
              <a:rPr lang="en-US" dirty="0">
                <a:cs typeface="+mn-lt"/>
              </a:rPr>
            </a:br>
            <a:r>
              <a:rPr lang="en-US">
                <a:cs typeface="Calibri"/>
              </a:rPr>
              <a:t>Restricted and controlled access require registration and validation checks on the credentials of the applicant, the project, and the applicant's institution's governance and IT security policies before the data is released under a legally binding data access agreement. </a:t>
            </a:r>
          </a:p>
          <a:p>
            <a:endParaRPr lang="en-US" dirty="0">
              <a:cs typeface="Calibri"/>
            </a:endParaRPr>
          </a:p>
          <a:p>
            <a:r>
              <a:rPr lang="en-US" b="1"/>
              <a:t>Restricted data</a:t>
            </a:r>
          </a:p>
          <a:p>
            <a:r>
              <a:rPr lang="en-US"/>
              <a:t>Restricted data has some degree of sensitivity involved. For example, research participants have not given explicit consent to share data as Open data. However, the risk of re-identification of participants is considered low. Data is made available to approved bona fide researchers only, after their host institution has signed a </a:t>
            </a:r>
            <a:r>
              <a:rPr lang="en-US" dirty="0">
                <a:hlinkClick r:id="rId4"/>
              </a:rPr>
              <a:t>Data Access Agreement</a:t>
            </a:r>
            <a:r>
              <a:rPr lang="en-US"/>
              <a:t>.</a:t>
            </a:r>
          </a:p>
          <a:p>
            <a:endParaRPr lang="en-US" dirty="0">
              <a:cs typeface="Calibri"/>
            </a:endParaRPr>
          </a:p>
          <a:p>
            <a:r>
              <a:rPr lang="en-US" b="1"/>
              <a:t>Controlled data</a:t>
            </a:r>
            <a:endParaRPr lang="en-US"/>
          </a:p>
          <a:p>
            <a:r>
              <a:rPr lang="en-US"/>
              <a:t>Controlled data has a large degree of sensitivity involved. For example, research participants have not given explicit consent to share as Open data and/or the risk of re-identification of participants is medium to high. Requests for Controlled data are referred to an appropriate Data Access Committee (DAC) for approval before data can be shared with bona fide researchers, after their host institution has signed a </a:t>
            </a:r>
            <a:r>
              <a:rPr lang="en-US" dirty="0">
                <a:hlinkClick r:id="rId5"/>
              </a:rPr>
              <a:t>Data Access Agreement</a:t>
            </a:r>
            <a:r>
              <a:rPr lang="en-US"/>
              <a:t>. </a:t>
            </a:r>
          </a:p>
          <a:p>
            <a:endParaRPr lang="en-US" dirty="0">
              <a:cs typeface="Calibri"/>
            </a:endParaRPr>
          </a:p>
          <a:p>
            <a:r>
              <a:rPr lang="en-US">
                <a:cs typeface="Calibri"/>
              </a:rPr>
              <a:t>The Data Access Committee is comprised of senior academics and professional services staff in roles such as IT governance, Data Protection, Governance, Ethics and Senior Library Staff. It operates under the recommendations made in the </a:t>
            </a:r>
            <a:r>
              <a:rPr lang="en-US" dirty="0">
                <a:cs typeface="Calibri"/>
                <a:hlinkClick r:id="rId6"/>
              </a:rPr>
              <a:t>EAGDA</a:t>
            </a:r>
            <a:r>
              <a:rPr lang="en-US" dirty="0">
                <a:cs typeface="Calibri"/>
              </a:rPr>
              <a:t> report on the Governance of Data Access. </a:t>
            </a:r>
          </a:p>
        </p:txBody>
      </p:sp>
      <p:sp>
        <p:nvSpPr>
          <p:cNvPr id="4" name="Slide Number Placeholder 3"/>
          <p:cNvSpPr>
            <a:spLocks noGrp="1"/>
          </p:cNvSpPr>
          <p:nvPr>
            <p:ph type="sldNum" sz="quarter" idx="5"/>
          </p:nvPr>
        </p:nvSpPr>
        <p:spPr/>
        <p:txBody>
          <a:bodyPr/>
          <a:lstStyle/>
          <a:p>
            <a:fld id="{864CC2F7-CEBA-4292-8D5B-B5693DC7851A}" type="slidenum">
              <a:rPr lang="en-GB" smtClean="0"/>
              <a:t>13</a:t>
            </a:fld>
            <a:endParaRPr lang="en-GB"/>
          </a:p>
        </p:txBody>
      </p:sp>
    </p:spTree>
    <p:extLst>
      <p:ext uri="{BB962C8B-B14F-4D97-AF65-F5344CB8AC3E}">
        <p14:creationId xmlns:p14="http://schemas.microsoft.com/office/powerpoint/2010/main" val="95387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few key points to remember when planning data management, and these relate to collecting, organising, storing and sharing data</a:t>
            </a:r>
          </a:p>
          <a:p>
            <a:endParaRPr lang="en-US"/>
          </a:p>
          <a:p>
            <a:r>
              <a:rPr lang="en-US"/>
              <a:t>- Use open file formats wherever possible - some data may be generated in one file format for working, but converted to an open and/or less data intensive format for preservation and sharing</a:t>
            </a:r>
          </a:p>
          <a:p>
            <a:r>
              <a:rPr lang="en-US"/>
              <a:t>- Think carefully about how you will organise your data before you start to collect it – think about the information architecture and folder structure, who will be be able to access and be responsible for adding to and backing up folders before you start</a:t>
            </a:r>
          </a:p>
          <a:p>
            <a:r>
              <a:rPr lang="en-US"/>
              <a:t>- Always have at least two copies of the data, stored separately. Ideally, you should back up working data whenever changes are made, to a secure filestore and the RDSF, as these offer more security and robust storage</a:t>
            </a:r>
          </a:p>
          <a:p>
            <a:r>
              <a:rPr lang="en-US"/>
              <a:t>- Share data via a designated data repository, with a DOI</a:t>
            </a:r>
          </a:p>
          <a:p>
            <a:r>
              <a:rPr lang="en-US"/>
              <a:t>- Explicitly ask your research participants for consent to share – either openly or via controlled access, and consider any copyright issues or potential embargos before data collection begins. </a:t>
            </a:r>
          </a:p>
        </p:txBody>
      </p:sp>
      <p:sp>
        <p:nvSpPr>
          <p:cNvPr id="4" name="Slide Number Placeholder 3"/>
          <p:cNvSpPr>
            <a:spLocks noGrp="1"/>
          </p:cNvSpPr>
          <p:nvPr>
            <p:ph type="sldNum" sz="quarter" idx="5"/>
          </p:nvPr>
        </p:nvSpPr>
        <p:spPr/>
        <p:txBody>
          <a:bodyPr/>
          <a:lstStyle/>
          <a:p>
            <a:fld id="{864CC2F7-CEBA-4292-8D5B-B5693DC7851A}" type="slidenum">
              <a:rPr lang="en-GB" smtClean="0"/>
              <a:t>14</a:t>
            </a:fld>
            <a:endParaRPr lang="en-GB"/>
          </a:p>
        </p:txBody>
      </p:sp>
    </p:spTree>
    <p:extLst>
      <p:ext uri="{BB962C8B-B14F-4D97-AF65-F5344CB8AC3E}">
        <p14:creationId xmlns:p14="http://schemas.microsoft.com/office/powerpoint/2010/main" val="2747364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need more help about research data management, here are our webpages. </a:t>
            </a:r>
          </a:p>
          <a:p>
            <a:endParaRPr lang="en-GB"/>
          </a:p>
          <a:p>
            <a:r>
              <a:rPr lang="en-GB"/>
              <a:t>For general help with Research Data Management, training, DMP checking and sharing data, please email us at data-bris@bristol.ac.uk</a:t>
            </a:r>
          </a:p>
          <a:p>
            <a:endParaRPr lang="en-GB"/>
          </a:p>
          <a:p>
            <a:r>
              <a:rPr lang="en-GB"/>
              <a:t>For data storage and setting up an Research Data Storage Facility account, please contact hpc-help@bristol.ac.uk</a:t>
            </a:r>
          </a:p>
        </p:txBody>
      </p:sp>
      <p:sp>
        <p:nvSpPr>
          <p:cNvPr id="4" name="Slide Number Placeholder 3"/>
          <p:cNvSpPr>
            <a:spLocks noGrp="1"/>
          </p:cNvSpPr>
          <p:nvPr>
            <p:ph type="sldNum" sz="quarter" idx="5"/>
          </p:nvPr>
        </p:nvSpPr>
        <p:spPr/>
        <p:txBody>
          <a:bodyPr/>
          <a:lstStyle/>
          <a:p>
            <a:fld id="{864CC2F7-CEBA-4292-8D5B-B5693DC7851A}" type="slidenum">
              <a:rPr lang="en-GB" smtClean="0"/>
              <a:t>15</a:t>
            </a:fld>
            <a:endParaRPr lang="en-GB"/>
          </a:p>
        </p:txBody>
      </p:sp>
    </p:spTree>
    <p:extLst>
      <p:ext uri="{BB962C8B-B14F-4D97-AF65-F5344CB8AC3E}">
        <p14:creationId xmlns:p14="http://schemas.microsoft.com/office/powerpoint/2010/main" val="346608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some of the types of data you may generate in Science and Engineering. It ranges from scans of lab books or electronic lab books, photographs, x-rays, MRI, or tomography scans, calculations, code, databases of measurements, to audio recording and online interviews, including recorded video. </a:t>
            </a:r>
          </a:p>
          <a:p>
            <a:endParaRPr lang="en-US">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3</a:t>
            </a:fld>
            <a:endParaRPr lang="en-GB"/>
          </a:p>
        </p:txBody>
      </p:sp>
    </p:spTree>
    <p:extLst>
      <p:ext uri="{BB962C8B-B14F-4D97-AF65-F5344CB8AC3E}">
        <p14:creationId xmlns:p14="http://schemas.microsoft.com/office/powerpoint/2010/main" val="205652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vast majority of funders (and all the big ones) now require a Data Management Plan, usually at the application stage. The plan covers the following:</a:t>
            </a:r>
          </a:p>
          <a:p>
            <a:endParaRPr lang="en-US" dirty="0">
              <a:cs typeface="Calibri"/>
            </a:endParaRPr>
          </a:p>
          <a:p>
            <a:r>
              <a:rPr lang="en-US">
                <a:cs typeface="Calibri"/>
              </a:rPr>
              <a:t>What data you will create: </a:t>
            </a:r>
            <a:endParaRPr lang="en-US"/>
          </a:p>
          <a:p>
            <a:pPr marL="171450" indent="-171450">
              <a:buFont typeface="Arial"/>
              <a:buChar char="•"/>
            </a:pPr>
            <a:r>
              <a:rPr lang="en-US">
                <a:cs typeface="Calibri"/>
              </a:rPr>
              <a:t>'bundles' of data types, eg. 200x interviews in word documents, 3 x calculation in spreadsheets, 1x instrumentation outputs collated in databases, 1000 x X-rays of patients, so the funder knows you have thought out all of the separate strands of data  which will be generated</a:t>
            </a:r>
          </a:p>
          <a:p>
            <a:pPr marL="171450" indent="-171450">
              <a:buFont typeface="Arial"/>
              <a:buChar char="•"/>
            </a:pPr>
            <a:r>
              <a:rPr lang="en-US">
                <a:cs typeface="Calibri"/>
              </a:rPr>
              <a:t>file types – eg. .docx, .pdf, .xlsx, .jpeg, .tiff and any specific proprietary software file types, so you can roughly estimate the size of each 'bundle' - some data may be generated in one file format for working, but converted to an open and/or less data intensive format for preservation and sharing</a:t>
            </a:r>
          </a:p>
          <a:p>
            <a:pPr marL="171450" indent="-171450">
              <a:buFont typeface="Arial"/>
              <a:buChar char="•"/>
            </a:pPr>
            <a:r>
              <a:rPr lang="en-US">
                <a:cs typeface="Calibri"/>
              </a:rPr>
              <a:t>Estimated size of the data generated during the project, so the funder knows this has been budgeted for – </a:t>
            </a:r>
            <a:r>
              <a:rPr lang="en-US" dirty="0">
                <a:cs typeface="Calibri"/>
                <a:hlinkClick r:id="rId3"/>
              </a:rPr>
              <a:t>UoB has a 5TB allowance per PI</a:t>
            </a:r>
            <a:r>
              <a:rPr lang="en-US">
                <a:cs typeface="Calibri"/>
              </a:rPr>
              <a:t>, split across however many projects they have (see later slide).</a:t>
            </a:r>
            <a:endParaRPr lang="en-US" dirty="0">
              <a:cs typeface="Calibri"/>
            </a:endParaRPr>
          </a:p>
          <a:p>
            <a:r>
              <a:rPr lang="en-US" dirty="0">
                <a:cs typeface="Calibri"/>
              </a:rPr>
              <a:t>   </a:t>
            </a:r>
            <a:endParaRPr lang="en-US" dirty="0"/>
          </a:p>
          <a:p>
            <a:r>
              <a:rPr lang="en-US">
                <a:cs typeface="Calibri"/>
              </a:rPr>
              <a:t>How you will organise it:</a:t>
            </a:r>
          </a:p>
          <a:p>
            <a:pPr marL="171450" indent="-171450">
              <a:buFont typeface="Arial"/>
              <a:buChar char="•"/>
            </a:pPr>
            <a:r>
              <a:rPr lang="en-US">
                <a:cs typeface="Calibri"/>
              </a:rPr>
              <a:t>How you will set up file naming conventions and routines for saving data</a:t>
            </a:r>
            <a:endParaRPr lang="en-US" dirty="0">
              <a:cs typeface="Calibri"/>
            </a:endParaRPr>
          </a:p>
          <a:p>
            <a:pPr marL="171450" indent="-171450">
              <a:buFont typeface="Arial"/>
              <a:buChar char="•"/>
            </a:pPr>
            <a:r>
              <a:rPr lang="en-US">
                <a:cs typeface="Calibri"/>
              </a:rPr>
              <a:t>Who will be responsible for day to day management of the data</a:t>
            </a:r>
            <a:endParaRPr lang="en-US" dirty="0">
              <a:cs typeface="Calibri"/>
            </a:endParaRPr>
          </a:p>
          <a:p>
            <a:pPr marL="171450" indent="-171450">
              <a:buFont typeface="Arial"/>
              <a:buChar char="•"/>
            </a:pPr>
            <a:r>
              <a:rPr lang="en-US">
                <a:cs typeface="Calibri"/>
              </a:rPr>
              <a:t>Quality control processes</a:t>
            </a:r>
            <a:endParaRPr lang="en-US" dirty="0">
              <a:cs typeface="Calibri"/>
            </a:endParaRPr>
          </a:p>
          <a:p>
            <a:pPr marL="171450" indent="-171450">
              <a:buFont typeface="Arial"/>
              <a:buChar char="•"/>
            </a:pPr>
            <a:endParaRPr lang="en-US" dirty="0">
              <a:cs typeface="Calibri"/>
            </a:endParaRPr>
          </a:p>
          <a:p>
            <a:r>
              <a:rPr lang="en-US">
                <a:cs typeface="Calibri"/>
              </a:rPr>
              <a:t>What documentation you will need to understand and replicate or reproduce it:</a:t>
            </a:r>
          </a:p>
          <a:p>
            <a:pPr marL="171450" indent="-171450">
              <a:buFont typeface="Arial"/>
              <a:buChar char="•"/>
            </a:pPr>
            <a:r>
              <a:rPr lang="en-US" dirty="0">
                <a:cs typeface="Calibri"/>
              </a:rPr>
              <a:t>Additional documentation, protocols, readme.txt files, </a:t>
            </a:r>
          </a:p>
          <a:p>
            <a:pPr marL="171450" indent="-171450">
              <a:buFont typeface="Arial"/>
              <a:buChar char="•"/>
            </a:pPr>
            <a:r>
              <a:rPr lang="en-US">
                <a:cs typeface="Calibri"/>
              </a:rPr>
              <a:t>documents describing the process for collecting data, calibration of instruments, parameters/inclusions/exclusions in the dataset, and why these decisions were made</a:t>
            </a:r>
            <a:endParaRPr lang="en-US" dirty="0">
              <a:cs typeface="Calibri"/>
            </a:endParaRPr>
          </a:p>
          <a:p>
            <a:pPr marL="171450" indent="-171450">
              <a:buFont typeface="Arial"/>
              <a:buChar char="•"/>
            </a:pPr>
            <a:r>
              <a:rPr lang="en-US"/>
              <a:t>Use of any </a:t>
            </a:r>
            <a:r>
              <a:rPr lang="en-US" dirty="0">
                <a:hlinkClick r:id="rId4"/>
              </a:rPr>
              <a:t>metadata standards</a:t>
            </a:r>
            <a:r>
              <a:rPr lang="en-US" dirty="0"/>
              <a:t> </a:t>
            </a:r>
            <a:endParaRPr lang="en-US">
              <a:cs typeface="Calibri"/>
            </a:endParaRPr>
          </a:p>
          <a:p>
            <a:endParaRPr lang="en-US" dirty="0">
              <a:cs typeface="Calibri"/>
            </a:endParaRPr>
          </a:p>
          <a:p>
            <a:r>
              <a:rPr lang="en-US">
                <a:cs typeface="Calibri"/>
              </a:rPr>
              <a:t>How you will store it in the short and long term:</a:t>
            </a:r>
          </a:p>
          <a:p>
            <a:pPr marL="171450" indent="-171450">
              <a:buFont typeface="Arial"/>
              <a:buChar char="•"/>
            </a:pPr>
            <a:r>
              <a:rPr lang="en-US">
                <a:cs typeface="Calibri"/>
              </a:rPr>
              <a:t>What data will be collected on, and how will it be backed up</a:t>
            </a:r>
            <a:endParaRPr lang="en-US" dirty="0">
              <a:cs typeface="Calibri"/>
            </a:endParaRPr>
          </a:p>
          <a:p>
            <a:pPr marL="171450" indent="-171450">
              <a:buFont typeface="Arial"/>
              <a:buChar char="•"/>
            </a:pPr>
            <a:r>
              <a:rPr lang="en-US">
                <a:cs typeface="Calibri"/>
              </a:rPr>
              <a:t>When it will be moved to secure networked file storage, such as the RDSF or BRMS</a:t>
            </a:r>
            <a:endParaRPr lang="en-US" dirty="0">
              <a:cs typeface="Calibri"/>
            </a:endParaRPr>
          </a:p>
          <a:p>
            <a:pPr marL="171450" indent="-171450">
              <a:buFont typeface="Arial"/>
              <a:buChar char="•"/>
            </a:pPr>
            <a:r>
              <a:rPr lang="en-US">
                <a:cs typeface="Calibri"/>
              </a:rPr>
              <a:t>Particularly important when working remotely or in the field</a:t>
            </a:r>
            <a:endParaRPr lang="en-US" dirty="0">
              <a:cs typeface="Calibri"/>
            </a:endParaRPr>
          </a:p>
          <a:p>
            <a:pPr marL="171450" indent="-171450">
              <a:buFont typeface="Arial"/>
              <a:buChar char="•"/>
            </a:pPr>
            <a:endParaRPr lang="en-US" dirty="0">
              <a:cs typeface="Calibri"/>
            </a:endParaRPr>
          </a:p>
          <a:p>
            <a:r>
              <a:rPr lang="en-US">
                <a:cs typeface="Calibri"/>
              </a:rPr>
              <a:t>How you will preserve it and share it;</a:t>
            </a:r>
            <a:endParaRPr lang="en-US" dirty="0">
              <a:cs typeface="Calibri"/>
            </a:endParaRPr>
          </a:p>
          <a:p>
            <a:pPr marL="171450" indent="-171450">
              <a:buFont typeface="Arial"/>
              <a:buChar char="•"/>
            </a:pPr>
            <a:r>
              <a:rPr lang="en-US">
                <a:cs typeface="Calibri"/>
              </a:rPr>
              <a:t>which repository/ies, any code repositories, </a:t>
            </a:r>
          </a:p>
          <a:p>
            <a:pPr marL="171450" indent="-171450">
              <a:buFont typeface="Arial"/>
              <a:buChar char="•"/>
            </a:pPr>
            <a:r>
              <a:rPr lang="en-US">
                <a:cs typeface="Calibri"/>
              </a:rPr>
              <a:t>any sensitivities which will mean there are access restrictions on who you can share it with (will it be open, or require some sort of registration before accessing it) </a:t>
            </a:r>
          </a:p>
          <a:p>
            <a:pPr marL="171450" indent="-171450">
              <a:buFont typeface="Arial"/>
              <a:buChar char="•"/>
            </a:pPr>
            <a:r>
              <a:rPr lang="en-US">
                <a:cs typeface="Calibri"/>
              </a:rPr>
              <a:t>how long you will keep exclusive use of the data after the project ends. </a:t>
            </a:r>
          </a:p>
        </p:txBody>
      </p:sp>
      <p:sp>
        <p:nvSpPr>
          <p:cNvPr id="4" name="Slide Number Placeholder 3"/>
          <p:cNvSpPr>
            <a:spLocks noGrp="1"/>
          </p:cNvSpPr>
          <p:nvPr>
            <p:ph type="sldNum" sz="quarter" idx="5"/>
          </p:nvPr>
        </p:nvSpPr>
        <p:spPr/>
        <p:txBody>
          <a:bodyPr/>
          <a:lstStyle/>
          <a:p>
            <a:fld id="{864CC2F7-CEBA-4292-8D5B-B5693DC7851A}" type="slidenum">
              <a:rPr lang="en-GB" smtClean="0"/>
              <a:t>4</a:t>
            </a:fld>
            <a:endParaRPr lang="en-GB"/>
          </a:p>
        </p:txBody>
      </p:sp>
    </p:spTree>
    <p:extLst>
      <p:ext uri="{BB962C8B-B14F-4D97-AF65-F5344CB8AC3E}">
        <p14:creationId xmlns:p14="http://schemas.microsoft.com/office/powerpoint/2010/main" val="92934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MRC provide a template for their Data Management Plans. </a:t>
            </a:r>
            <a:r>
              <a:rPr lang="en-US" dirty="0">
                <a:hlinkClick r:id="rId3"/>
              </a:rPr>
              <a:t>https://mrc.ukri.org/documents/doc/data-management-plan-template/</a:t>
            </a:r>
          </a:p>
          <a:p>
            <a:endParaRPr lang="en-US" dirty="0">
              <a:cs typeface="Calibri"/>
            </a:endParaRPr>
          </a:p>
          <a:p>
            <a:r>
              <a:rPr lang="en-US">
                <a:cs typeface="Calibri"/>
              </a:rPr>
              <a:t>There is a strong emphasis on how data will be stored during the project, both in short and medium term, and shared and discovered afterwards, eg:</a:t>
            </a:r>
            <a:endParaRPr lang="en-US" dirty="0">
              <a:cs typeface="Calibri"/>
            </a:endParaRPr>
          </a:p>
          <a:p>
            <a:endParaRPr lang="en-US" dirty="0"/>
          </a:p>
          <a:p>
            <a:pPr marL="171450" indent="-171450">
              <a:buFont typeface="Arial"/>
              <a:buChar char="•"/>
            </a:pPr>
            <a:r>
              <a:rPr lang="en-US" i="1"/>
              <a:t>Briefly describe how data will be stored, backed-up, managed and curated in the short to medium term. Specify any community agreed or other formal data standards used </a:t>
            </a:r>
            <a:endParaRPr lang="en-US" i="1">
              <a:cs typeface="Calibri" panose="020F0502020204030204"/>
            </a:endParaRPr>
          </a:p>
          <a:p>
            <a:pPr marL="171450" indent="-171450">
              <a:buFont typeface="Arial"/>
              <a:buChar char="•"/>
            </a:pPr>
            <a:r>
              <a:rPr lang="en-US" i="1"/>
              <a:t>What metadata is produced about the data generated from the research? For example descriptions of data that enable research data to be used by others outside of your own team. This may include documenting the methods used to generate the data, analytical and procedural information, capturing instrument metadata alongside data, documenting provenance of data and their coding, detailed descriptions for variables, records, etc.</a:t>
            </a:r>
            <a:r>
              <a:rPr lang="en-US" dirty="0"/>
              <a:t> </a:t>
            </a:r>
            <a:endParaRPr lang="en-US">
              <a:cs typeface="Calibri" panose="020F0502020204030204"/>
            </a:endParaRPr>
          </a:p>
          <a:p>
            <a:pPr marL="171450" indent="-171450">
              <a:buFont typeface="Arial"/>
              <a:buChar char="•"/>
            </a:pPr>
            <a:r>
              <a:rPr lang="en-US" i="1"/>
              <a:t>Plans and place for long-term storage, preservation and planned retention period for the research data. Formal preservation standards, if any. Indicate which data may not be retained (if any).</a:t>
            </a:r>
            <a:endParaRPr lang="en-US">
              <a:cs typeface="Calibri" panose="020F0502020204030204"/>
            </a:endParaRPr>
          </a:p>
          <a:p>
            <a:pPr marL="171450" indent="-171450">
              <a:buFont typeface="Arial"/>
              <a:buChar char="•"/>
            </a:pPr>
            <a:r>
              <a:rPr lang="en-US"/>
              <a:t>Identify any data repository (-ies) that are, or will be, entrusted with storing, curating and/or sharing data from your study, where they exist for particular disciplinary domains or data types. </a:t>
            </a:r>
            <a:endParaRPr lang="en-US">
              <a:cs typeface="Calibri" panose="020F0502020204030204"/>
            </a:endParaRPr>
          </a:p>
          <a:p>
            <a:pPr marL="171450" indent="-171450">
              <a:buFont typeface="Arial"/>
              <a:buChar char="•"/>
            </a:pPr>
            <a:r>
              <a:rPr lang="en-US" i="1"/>
              <a:t>Is the data you propose to collect (or existing data you propose to use) in the study suitable for sharing?  If yes, briefly state why it is suitable.</a:t>
            </a:r>
            <a:r>
              <a:rPr lang="en-US" dirty="0"/>
              <a:t> </a:t>
            </a:r>
            <a:endParaRPr lang="en-US" dirty="0">
              <a:cs typeface="Calibri" panose="020F0502020204030204"/>
            </a:endParaRPr>
          </a:p>
          <a:p>
            <a:pPr marL="171450" indent="-171450">
              <a:buFont typeface="Arial"/>
              <a:buChar char="•"/>
            </a:pPr>
            <a:r>
              <a:rPr lang="en-US" i="1"/>
              <a:t>Indicate how potential new users (outside of your organisation) can find out about your data and identify whether it could be suitable for their research purposes, e.g. through summary information (metadata) being readily available on the study website, in the MRC gateway for population and patient research data, or in other databases or catalogues. How widely accessible is this depository?</a:t>
            </a:r>
            <a:r>
              <a:rPr lang="en-US" dirty="0"/>
              <a:t> </a:t>
            </a:r>
            <a:endParaRPr lang="en-US" dirty="0">
              <a:cs typeface="Calibri" panose="020F0502020204030204"/>
            </a:endParaRPr>
          </a:p>
          <a:p>
            <a:pPr marL="171450" indent="-171450">
              <a:buFont typeface="Arial"/>
              <a:buChar char="•"/>
            </a:pPr>
            <a:r>
              <a:rPr lang="en-US" i="1"/>
              <a:t>Indicate whether your policy or approach to data sharing is (or will be) published on your study website (or by other means).</a:t>
            </a:r>
            <a:r>
              <a:rPr lang="en-US" dirty="0"/>
              <a:t>  </a:t>
            </a:r>
            <a:endParaRPr lang="en-US" dirty="0">
              <a:cs typeface="Calibri" panose="020F0502020204030204"/>
            </a:endParaRPr>
          </a:p>
          <a:p>
            <a:pPr marL="171450" indent="-171450">
              <a:buFont typeface="Arial"/>
              <a:buChar char="•"/>
            </a:pPr>
            <a:r>
              <a:rPr lang="en-US" i="1"/>
              <a:t>Identify </a:t>
            </a:r>
            <a:r>
              <a:rPr lang="en-US" i="1" u="sng"/>
              <a:t>who</a:t>
            </a:r>
            <a:r>
              <a:rPr lang="en-US" i="1"/>
              <a:t> makes or will make the decision on whether to supply research data to a potential new user.</a:t>
            </a:r>
            <a:r>
              <a:rPr lang="en-US" dirty="0"/>
              <a:t> </a:t>
            </a:r>
          </a:p>
          <a:p>
            <a:pPr marL="171450" indent="-171450">
              <a:buFont typeface="Arial"/>
              <a:buChar char="•"/>
            </a:pPr>
            <a:endParaRPr lang="en-US" dirty="0">
              <a:cs typeface="Calibri"/>
            </a:endParaRPr>
          </a:p>
          <a:p>
            <a:r>
              <a:rPr lang="en-US">
                <a:cs typeface="Calibri"/>
              </a:rPr>
              <a:t>Your ethics and DMP must be a cohesive match. </a:t>
            </a:r>
          </a:p>
          <a:p>
            <a:endParaRPr lang="en-US" dirty="0">
              <a:cs typeface="Calibri"/>
            </a:endParaRPr>
          </a:p>
          <a:p>
            <a:r>
              <a:rPr lang="en-US">
                <a:cs typeface="Calibri"/>
              </a:rPr>
              <a:t>We have guidance on </a:t>
            </a:r>
            <a:r>
              <a:rPr lang="en-US" dirty="0">
                <a:cs typeface="Calibri"/>
                <a:hlinkClick r:id="rId4"/>
              </a:rPr>
              <a:t>MRC DMPs</a:t>
            </a:r>
            <a:r>
              <a:rPr lang="en-US">
                <a:cs typeface="Calibri"/>
              </a:rPr>
              <a:t> available here.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5</a:t>
            </a:fld>
            <a:endParaRPr lang="en-GB"/>
          </a:p>
        </p:txBody>
      </p:sp>
    </p:spTree>
    <p:extLst>
      <p:ext uri="{BB962C8B-B14F-4D97-AF65-F5344CB8AC3E}">
        <p14:creationId xmlns:p14="http://schemas.microsoft.com/office/powerpoint/2010/main" val="428782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a:t>As with MRC, Wellcome expect details about the types, formats, resources required, quality standards and plans for data sharing in their 'Outputs Management Plan' - their version of the DMP.</a:t>
            </a:r>
          </a:p>
          <a:p>
            <a:endParaRPr lang="en-US" dirty="0"/>
          </a:p>
          <a:p>
            <a:r>
              <a:rPr lang="en-US"/>
              <a:t>Wellcome's </a:t>
            </a:r>
            <a:r>
              <a:rPr lang="en-US" dirty="0">
                <a:hlinkClick r:id="rId3"/>
              </a:rPr>
              <a:t>Outputs Management Plan</a:t>
            </a:r>
            <a:r>
              <a:rPr lang="en-US"/>
              <a:t> is a mandatory element of your application. It sets out your approach for maximising the value of the following types of outputs:</a:t>
            </a:r>
          </a:p>
          <a:p>
            <a:endParaRPr lang="en-US" dirty="0"/>
          </a:p>
          <a:p>
            <a:pPr marL="171450" indent="-171450">
              <a:buFont typeface="Arial"/>
              <a:buChar char="•"/>
            </a:pPr>
            <a:r>
              <a:rPr lang="en-US"/>
              <a:t>datasets generated by your research</a:t>
            </a:r>
            <a:endParaRPr lang="en-US">
              <a:cs typeface="Calibri" panose="020F0502020204030204"/>
            </a:endParaRPr>
          </a:p>
          <a:p>
            <a:pPr marL="171450" indent="-171450">
              <a:buFont typeface="Arial"/>
              <a:buChar char="•"/>
            </a:pPr>
            <a:r>
              <a:rPr lang="en-US"/>
              <a:t>original software created in the course of your research</a:t>
            </a:r>
            <a:endParaRPr lang="en-US">
              <a:cs typeface="Calibri" panose="020F0502020204030204"/>
            </a:endParaRPr>
          </a:p>
          <a:p>
            <a:pPr marL="171450" indent="-171450">
              <a:buFont typeface="Arial"/>
              <a:buChar char="•"/>
            </a:pPr>
            <a:r>
              <a:rPr lang="en-US"/>
              <a:t>new materials you create – like antibodies, cell lines and reagents</a:t>
            </a:r>
            <a:endParaRPr lang="en-US">
              <a:cs typeface="Calibri" panose="020F0502020204030204"/>
            </a:endParaRPr>
          </a:p>
          <a:p>
            <a:pPr marL="171450" indent="-171450">
              <a:buFont typeface="Arial"/>
              <a:buChar char="•"/>
            </a:pPr>
            <a:r>
              <a:rPr lang="en-US"/>
              <a:t>intellectual property (IP) such as patents, copyright, design rights and confidential know-how.</a:t>
            </a:r>
            <a:endParaRPr lang="en-US">
              <a:cs typeface="Calibri" panose="020F0502020204030204"/>
            </a:endParaRPr>
          </a:p>
          <a:p>
            <a:endParaRPr lang="en-US" dirty="0">
              <a:cs typeface="Calibri"/>
            </a:endParaRPr>
          </a:p>
          <a:p>
            <a:r>
              <a:rPr lang="en-US"/>
              <a:t>Outputs may be shared with end-users (openly or otherwise) or be made available commercially by licensing for a fee – Wellcome expect code to be shared, but expect you to consider a) whether this will be used more widely under an Open Software Initiative licence or b) as a commercial product where a commercial partner to develops, markets, distributes or supports the ongoing use of the software. If it is the latter, you should also consider whether the output would have greater value to the research community if it was incorporated into an existing commercial product or an existing open resource, rather than making it available as a standalone product</a:t>
            </a:r>
          </a:p>
          <a:p>
            <a:endParaRPr lang="en-US" dirty="0">
              <a:cs typeface="Calibri"/>
            </a:endParaRPr>
          </a:p>
          <a:p>
            <a:r>
              <a:rPr lang="en-US" dirty="0">
                <a:cs typeface="Calibri"/>
              </a:rPr>
              <a:t>We have guidance for </a:t>
            </a:r>
            <a:r>
              <a:rPr lang="en-US" dirty="0">
                <a:cs typeface="Calibri"/>
                <a:hlinkClick r:id="rId4"/>
              </a:rPr>
              <a:t>Wellcome DMPs</a:t>
            </a:r>
            <a:r>
              <a:rPr lang="en-US" dirty="0">
                <a:cs typeface="Calibri"/>
              </a:rPr>
              <a:t> </a:t>
            </a:r>
          </a:p>
          <a:p>
            <a:endParaRPr lang="en-US" dirty="0">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6</a:t>
            </a:fld>
            <a:endParaRPr lang="en-GB"/>
          </a:p>
        </p:txBody>
      </p:sp>
    </p:spTree>
    <p:extLst>
      <p:ext uri="{BB962C8B-B14F-4D97-AF65-F5344CB8AC3E}">
        <p14:creationId xmlns:p14="http://schemas.microsoft.com/office/powerpoint/2010/main" val="235656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writing your DMP, one of the first things to consider is where you will store your data.</a:t>
            </a:r>
          </a:p>
          <a:p>
            <a:endParaRPr lang="en-US" dirty="0">
              <a:cs typeface="Calibri"/>
            </a:endParaRPr>
          </a:p>
          <a:p>
            <a:r>
              <a:rPr lang="en-US" dirty="0">
                <a:cs typeface="Calibri"/>
              </a:rPr>
              <a:t>Above all, remember to never store your data, especially if it is valuable or sensitive, on USB drives, Dropbox, </a:t>
            </a:r>
            <a:r>
              <a:rPr lang="en-US" dirty="0" err="1">
                <a:cs typeface="Calibri"/>
              </a:rPr>
              <a:t>MyFiles</a:t>
            </a:r>
            <a:r>
              <a:rPr lang="en-US" dirty="0">
                <a:cs typeface="Calibri"/>
              </a:rPr>
              <a:t> or any single PC's hard drive. </a:t>
            </a:r>
          </a:p>
          <a:p>
            <a:endParaRPr lang="en-US" dirty="0">
              <a:cs typeface="Calibri"/>
            </a:endParaRPr>
          </a:p>
          <a:p>
            <a:r>
              <a:rPr lang="en-US" dirty="0">
                <a:cs typeface="Calibri"/>
              </a:rPr>
              <a:t>The University has a specific, safe and secure </a:t>
            </a:r>
            <a:r>
              <a:rPr lang="en-US" dirty="0">
                <a:cs typeface="Calibri"/>
                <a:hlinkClick r:id="rId3"/>
              </a:rPr>
              <a:t>Research Data Storage Facility</a:t>
            </a:r>
            <a:r>
              <a:rPr lang="en-US" dirty="0">
                <a:cs typeface="Calibri"/>
              </a:rPr>
              <a:t>, which is backed up nightly to tape, with data stored in 2 secure locations. University PIs are entitled to up to 5TB of storage space, split across their projects. </a:t>
            </a:r>
            <a:r>
              <a:rPr lang="en-US" dirty="0">
                <a:cs typeface="Calibri"/>
                <a:hlinkClick r:id="rId4"/>
              </a:rPr>
              <a:t>More space is available on disk or tape, at a cost</a:t>
            </a:r>
            <a:r>
              <a:rPr lang="en-US" dirty="0">
                <a:cs typeface="Calibri"/>
              </a:rPr>
              <a:t> (this will need to be factored into your costings). This storage space also gives you access to the University's </a:t>
            </a:r>
            <a:r>
              <a:rPr lang="en-US" dirty="0">
                <a:cs typeface="Calibri"/>
                <a:hlinkClick r:id="rId5"/>
              </a:rPr>
              <a:t>Research Data Repository</a:t>
            </a:r>
            <a:r>
              <a:rPr lang="en-US" dirty="0">
                <a:cs typeface="Calibri"/>
              </a:rPr>
              <a:t>, for publishing (more on that later). </a:t>
            </a:r>
          </a:p>
          <a:p>
            <a:endParaRPr lang="en-US" dirty="0">
              <a:cs typeface="Calibri"/>
            </a:endParaRPr>
          </a:p>
          <a:p>
            <a:r>
              <a:rPr lang="en-US" dirty="0">
                <a:cs typeface="Calibri"/>
              </a:rPr>
              <a:t>You can give </a:t>
            </a:r>
            <a:r>
              <a:rPr lang="en-US" dirty="0">
                <a:cs typeface="Calibri"/>
                <a:hlinkClick r:id="rId6"/>
              </a:rPr>
              <a:t>external collaborators access to data at a file level</a:t>
            </a:r>
            <a:r>
              <a:rPr lang="en-US" dirty="0">
                <a:cs typeface="Calibri"/>
              </a:rPr>
              <a:t> on the RDSF, and you can access it remotely, using the VPN. </a:t>
            </a:r>
          </a:p>
          <a:p>
            <a:endParaRPr lang="en-US" dirty="0">
              <a:cs typeface="Calibri"/>
            </a:endParaRPr>
          </a:p>
          <a:p>
            <a:r>
              <a:rPr lang="en-US" dirty="0">
                <a:cs typeface="Calibri"/>
              </a:rPr>
              <a:t>Departmental level storage is fine </a:t>
            </a:r>
            <a:r>
              <a:rPr lang="en-US" dirty="0" err="1">
                <a:cs typeface="Calibri"/>
              </a:rPr>
              <a:t>eg.</a:t>
            </a:r>
            <a:r>
              <a:rPr lang="en-US" dirty="0">
                <a:cs typeface="Calibri"/>
              </a:rPr>
              <a:t> BRMS, NHS servers, but OneDrive is only suitable for very short term/transient research data, and is not suitable for medium to long term storage. </a:t>
            </a:r>
          </a:p>
          <a:p>
            <a:endParaRPr lang="en-US" dirty="0">
              <a:cs typeface="Calibri"/>
            </a:endParaRPr>
          </a:p>
          <a:p>
            <a:r>
              <a:rPr lang="en-US" dirty="0">
                <a:cs typeface="Calibri"/>
              </a:rPr>
              <a:t>We've got more resources on </a:t>
            </a:r>
            <a:r>
              <a:rPr lang="en-US" dirty="0">
                <a:cs typeface="Calibri"/>
                <a:hlinkClick r:id="rId7"/>
              </a:rPr>
              <a:t>Storing and working with data</a:t>
            </a:r>
            <a:r>
              <a:rPr lang="en-US" dirty="0">
                <a:cs typeface="Calibri"/>
              </a:rPr>
              <a:t> on our webpage. </a:t>
            </a:r>
          </a:p>
        </p:txBody>
      </p:sp>
      <p:sp>
        <p:nvSpPr>
          <p:cNvPr id="4" name="Slide Number Placeholder 3"/>
          <p:cNvSpPr>
            <a:spLocks noGrp="1"/>
          </p:cNvSpPr>
          <p:nvPr>
            <p:ph type="sldNum" sz="quarter" idx="5"/>
          </p:nvPr>
        </p:nvSpPr>
        <p:spPr/>
        <p:txBody>
          <a:bodyPr/>
          <a:lstStyle/>
          <a:p>
            <a:fld id="{864CC2F7-CEBA-4292-8D5B-B5693DC7851A}" type="slidenum">
              <a:rPr lang="en-GB" smtClean="0"/>
              <a:t>7</a:t>
            </a:fld>
            <a:endParaRPr lang="en-GB"/>
          </a:p>
        </p:txBody>
      </p:sp>
    </p:spTree>
    <p:extLst>
      <p:ext uri="{BB962C8B-B14F-4D97-AF65-F5344CB8AC3E}">
        <p14:creationId xmlns:p14="http://schemas.microsoft.com/office/powerpoint/2010/main" val="399464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Decide up front how files and folders will be named, what versioning system you will use for them, how you will file them  – your information architecture, and who is responsible for doing this - its day to day management. </a:t>
            </a:r>
          </a:p>
          <a:p>
            <a:endParaRPr lang="en-US"/>
          </a:p>
          <a:p>
            <a:r>
              <a:rPr lang="en-US"/>
              <a:t>Will you store by site? Month? Date? Researcher?  This is crucial if you are working collaboratively with others, as then there will be no confusion over what files should be stored where, and who is responsible for overseeing data management. Will there be a lead? Will you share the load equally? Who uploads the final version of a document? </a:t>
            </a:r>
          </a:p>
          <a:p>
            <a:endParaRPr lang="en-US"/>
          </a:p>
          <a:p>
            <a:r>
              <a:rPr lang="en-US"/>
              <a:t>We have an </a:t>
            </a:r>
            <a:r>
              <a:rPr lang="en-US" dirty="0">
                <a:hlinkClick r:id="rId3"/>
              </a:rPr>
              <a:t>One Minute Guide to file organisation</a:t>
            </a:r>
            <a:r>
              <a:rPr lang="en-US"/>
              <a:t> on our </a:t>
            </a:r>
            <a:r>
              <a:rPr lang="en-US" dirty="0">
                <a:hlinkClick r:id="rId4"/>
              </a:rPr>
              <a:t>webpage on storing data</a:t>
            </a:r>
            <a:r>
              <a:rPr lang="en-US"/>
              <a:t>. </a:t>
            </a:r>
          </a:p>
          <a:p>
            <a:endParaRPr lang="en-US"/>
          </a:p>
          <a:p>
            <a:r>
              <a:rPr lang="en-US"/>
              <a:t>If you are creating a database, decide on what the columns and row labels will be before the fields are populated. </a:t>
            </a:r>
          </a:p>
          <a:p>
            <a:endParaRPr lang="en-US"/>
          </a:p>
          <a:p>
            <a:r>
              <a:rPr lang="en-US" dirty="0">
                <a:hlinkClick r:id="rId5"/>
              </a:rPr>
              <a:t>FAIRsharing.org</a:t>
            </a:r>
            <a:r>
              <a:rPr lang="en-US"/>
              <a:t> provides details on standards – controlled vocabularies, databases, and any associated policies from funders, publishers and repositories. </a:t>
            </a:r>
          </a:p>
          <a:p>
            <a:endParaRPr lang="en-US"/>
          </a:p>
          <a:p>
            <a:r>
              <a:rPr lang="en-US"/>
              <a:t>We have </a:t>
            </a:r>
            <a:r>
              <a:rPr lang="en-US" dirty="0">
                <a:hlinkClick r:id="rId6"/>
              </a:rPr>
              <a:t>lots of training</a:t>
            </a:r>
            <a:r>
              <a:rPr lang="en-US"/>
              <a:t> available we are happy to run these at Faculty, School or Department level, and can also provide bespoke training for research groups. We have an </a:t>
            </a:r>
            <a:r>
              <a:rPr lang="en-US" dirty="0">
                <a:hlinkClick r:id="rId7"/>
              </a:rPr>
              <a:t>introductory Bootcamp</a:t>
            </a:r>
            <a:r>
              <a:rPr lang="en-US"/>
              <a:t> for Research Data Management. </a:t>
            </a:r>
          </a:p>
        </p:txBody>
      </p:sp>
      <p:sp>
        <p:nvSpPr>
          <p:cNvPr id="4" name="Slide Number Placeholder 3"/>
          <p:cNvSpPr>
            <a:spLocks noGrp="1"/>
          </p:cNvSpPr>
          <p:nvPr>
            <p:ph type="sldNum" sz="quarter" idx="5"/>
          </p:nvPr>
        </p:nvSpPr>
        <p:spPr/>
        <p:txBody>
          <a:bodyPr/>
          <a:lstStyle/>
          <a:p>
            <a:fld id="{864CC2F7-CEBA-4292-8D5B-B5693DC7851A}" type="slidenum">
              <a:rPr lang="en-GB" smtClean="0"/>
              <a:t>8</a:t>
            </a:fld>
            <a:endParaRPr lang="en-GB"/>
          </a:p>
        </p:txBody>
      </p:sp>
    </p:spTree>
    <p:extLst>
      <p:ext uri="{BB962C8B-B14F-4D97-AF65-F5344CB8AC3E}">
        <p14:creationId xmlns:p14="http://schemas.microsoft.com/office/powerpoint/2010/main" val="329458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costing your project, these are the things to bear in mind. </a:t>
            </a:r>
          </a:p>
          <a:p>
            <a:endParaRPr lang="en-US" dirty="0">
              <a:cs typeface="Calibri"/>
            </a:endParaRPr>
          </a:p>
          <a:p>
            <a:r>
              <a:rPr lang="en-US" dirty="0">
                <a:cs typeface="Calibri"/>
              </a:rPr>
              <a:t>UKRI (and MRC) will cover reasonable costs, including additional storage, paying for repository costs, factoring in time for specialists to </a:t>
            </a:r>
            <a:r>
              <a:rPr lang="en-US" dirty="0" err="1">
                <a:cs typeface="Calibri"/>
              </a:rPr>
              <a:t>anonymise</a:t>
            </a:r>
            <a:r>
              <a:rPr lang="en-US" dirty="0">
                <a:cs typeface="Calibri"/>
              </a:rPr>
              <a:t> and transcribe your data, and for a data manager if the project requires I.e. if it will generate large volumes of data or complex datasets. </a:t>
            </a:r>
          </a:p>
          <a:p>
            <a:endParaRPr lang="en-US" dirty="0">
              <a:cs typeface="Calibri"/>
            </a:endParaRPr>
          </a:p>
          <a:p>
            <a:r>
              <a:rPr lang="en-US" dirty="0">
                <a:cs typeface="Calibri"/>
              </a:rPr>
              <a:t>If you publish using the University's Research Data Repository, there is no charge to share your data, but some repositories will charge for publication, based on the size of the deposit. </a:t>
            </a:r>
          </a:p>
          <a:p>
            <a:endParaRPr lang="en-US" dirty="0">
              <a:cs typeface="Calibri"/>
            </a:endParaRPr>
          </a:p>
          <a:p>
            <a:r>
              <a:rPr lang="en-US" dirty="0">
                <a:cs typeface="Calibri"/>
              </a:rPr>
              <a:t>Please do factor in costs for transcription and </a:t>
            </a:r>
            <a:r>
              <a:rPr lang="en-US" dirty="0" err="1">
                <a:cs typeface="Calibri"/>
              </a:rPr>
              <a:t>anonymisation</a:t>
            </a:r>
            <a:r>
              <a:rPr lang="en-US" dirty="0">
                <a:cs typeface="Calibri"/>
              </a:rPr>
              <a:t>, as you may find you do not have the time to do this, and if participants consented to sharing anonymous/deidentified data, you will be unable to share it at the end of your project. The University has confidentiality contracts with a few professional transcriptions service, if you need additional costing advice. </a:t>
            </a:r>
            <a:r>
              <a:rPr lang="en-US" dirty="0">
                <a:hlinkClick r:id="rId3"/>
              </a:rPr>
              <a:t>http://www.bris.ac.uk/infosec/uobdata/transcription/</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9</a:t>
            </a:fld>
            <a:endParaRPr lang="en-GB"/>
          </a:p>
        </p:txBody>
      </p:sp>
    </p:spTree>
    <p:extLst>
      <p:ext uri="{BB962C8B-B14F-4D97-AF65-F5344CB8AC3E}">
        <p14:creationId xmlns:p14="http://schemas.microsoft.com/office/powerpoint/2010/main" val="219552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other point in the research lifecycle where you may find there is a requirement to share data is when you come to publish an article. Many publishers now require a dataset DOI for articles at the proofs stage, so it can be added in a template, or in a data access statement. A data access statement details where research data can be accessed and under what conditions, and many funders also require this in published articles, so it is important to remember to practise good research data management throughout your project and to expect your data to be shared at the time research outputs are published. </a:t>
            </a:r>
          </a:p>
        </p:txBody>
      </p:sp>
      <p:sp>
        <p:nvSpPr>
          <p:cNvPr id="4" name="Slide Number Placeholder 3"/>
          <p:cNvSpPr>
            <a:spLocks noGrp="1"/>
          </p:cNvSpPr>
          <p:nvPr>
            <p:ph type="sldNum" sz="quarter" idx="5"/>
          </p:nvPr>
        </p:nvSpPr>
        <p:spPr/>
        <p:txBody>
          <a:bodyPr/>
          <a:lstStyle/>
          <a:p>
            <a:fld id="{864CC2F7-CEBA-4292-8D5B-B5693DC7851A}" type="slidenum">
              <a:rPr lang="en-GB" smtClean="0"/>
              <a:t>10</a:t>
            </a:fld>
            <a:endParaRPr lang="en-GB"/>
          </a:p>
        </p:txBody>
      </p:sp>
    </p:spTree>
    <p:extLst>
      <p:ext uri="{BB962C8B-B14F-4D97-AF65-F5344CB8AC3E}">
        <p14:creationId xmlns:p14="http://schemas.microsoft.com/office/powerpoint/2010/main" val="585141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257274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19/06/2024</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57906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19/06/2024</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70732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19/06/2024</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65426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19/06/2024</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111954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19/06/2024</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5" y="4348132"/>
            <a:ext cx="3143251" cy="690297"/>
          </a:xfrm>
        </p:spPr>
        <p:txBody>
          <a:bodyPr anchor="b"/>
          <a:lstStyle>
            <a:lvl1pPr>
              <a:defRPr sz="2400"/>
            </a:lvl1pPr>
          </a:lstStyle>
          <a:p>
            <a:r>
              <a:rPr lang="en-US"/>
              <a:t>Click to add</a:t>
            </a:r>
            <a:br>
              <a:rPr lang="en-US"/>
            </a:br>
            <a:r>
              <a:rPr lang="en-US"/>
              <a:t>image caption</a:t>
            </a:r>
            <a:endParaRPr lang="en-GB"/>
          </a:p>
        </p:txBody>
      </p:sp>
    </p:spTree>
    <p:extLst>
      <p:ext uri="{BB962C8B-B14F-4D97-AF65-F5344CB8AC3E}">
        <p14:creationId xmlns:p14="http://schemas.microsoft.com/office/powerpoint/2010/main" val="185399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19/06/2024</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185399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19/06/2024</a:t>
            </a:fld>
            <a:endParaRPr lang="en-GB" dirty="0"/>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dirty="0"/>
              <a:t>Click icon to add full bleed picture</a:t>
            </a:r>
          </a:p>
        </p:txBody>
      </p:sp>
      <p:sp>
        <p:nvSpPr>
          <p:cNvPr id="8" name="Title 1">
            <a:extLst>
              <a:ext uri="{FF2B5EF4-FFF2-40B4-BE49-F238E27FC236}">
                <a16:creationId xmlns:a16="http://schemas.microsoft.com/office/drawing/2014/main" id="{B52A7153-D257-4B24-9EEA-C9A3F1D1EE96}"/>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57664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19/06/2024</a:t>
            </a:fld>
            <a:endParaRPr lang="en-GB" dirty="0"/>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275239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19/06/2024</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55765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b="1">
                <a:latin typeface="Inter" panose="02000503000000020004" pitchFamily="2" charset="0"/>
                <a:ea typeface="Inter" panose="02000503000000020004" pitchFamily="2" charset="0"/>
                <a:cs typeface="Inter" panose="02000503000000020004"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pic>
        <p:nvPicPr>
          <p:cNvPr id="7" name="Picture 6" descr="A red and white logo&#10;&#10;Description automatically generated">
            <a:extLst>
              <a:ext uri="{FF2B5EF4-FFF2-40B4-BE49-F238E27FC236}">
                <a16:creationId xmlns:a16="http://schemas.microsoft.com/office/drawing/2014/main" id="{929514BC-1B9C-B052-D021-227A807F40C4}"/>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451848" y="456489"/>
            <a:ext cx="498392" cy="498392"/>
          </a:xfrm>
          <a:prstGeom prst="rect">
            <a:avLst/>
          </a:prstGeom>
        </p:spPr>
      </p:pic>
    </p:spTree>
    <p:extLst>
      <p:ext uri="{BB962C8B-B14F-4D97-AF65-F5344CB8AC3E}">
        <p14:creationId xmlns:p14="http://schemas.microsoft.com/office/powerpoint/2010/main" val="257274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A1277E6E-6749-489A-9A65-DFF1D7BE377F}"/>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90494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19/06/2024</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912F0D55-9CD8-4149-AC74-111428CB375C}"/>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54925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B31D6D51-0B2F-EE4F-A57F-A63BF66DADA2}"/>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669901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
        <p:nvSpPr>
          <p:cNvPr id="10" name="Text Placeholder 8">
            <a:extLst>
              <a:ext uri="{FF2B5EF4-FFF2-40B4-BE49-F238E27FC236}">
                <a16:creationId xmlns:a16="http://schemas.microsoft.com/office/drawing/2014/main" id="{616DADB9-326D-1548-B650-735E35C21D8B}"/>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3882890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19/06/2024</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9" name="Text Placeholder 8">
            <a:extLst>
              <a:ext uri="{FF2B5EF4-FFF2-40B4-BE49-F238E27FC236}">
                <a16:creationId xmlns:a16="http://schemas.microsoft.com/office/drawing/2014/main" id="{32F72749-A371-1D44-B1FE-5603940BB6B8}"/>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861229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19/06/2024</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2E05A56F-2D56-478C-8B76-D1EA61ECFB6D}"/>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362288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19/06/2024</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endParaRPr lang="en-US" dirty="0"/>
          </a:p>
        </p:txBody>
      </p:sp>
      <p:sp>
        <p:nvSpPr>
          <p:cNvPr id="10" name="Text Placeholder 8">
            <a:extLst>
              <a:ext uri="{FF2B5EF4-FFF2-40B4-BE49-F238E27FC236}">
                <a16:creationId xmlns:a16="http://schemas.microsoft.com/office/drawing/2014/main" id="{B60B14CD-4A00-594A-AAD9-53EA942B524C}"/>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726975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19/06/2024</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0" name="Text Placeholder 8">
            <a:extLst>
              <a:ext uri="{FF2B5EF4-FFF2-40B4-BE49-F238E27FC236}">
                <a16:creationId xmlns:a16="http://schemas.microsoft.com/office/drawing/2014/main" id="{5D3A08AC-C1EC-5445-AB28-5F047F0DB56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1607494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19/06/2024</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dirty="0"/>
          </a:p>
        </p:txBody>
      </p:sp>
      <p:sp>
        <p:nvSpPr>
          <p:cNvPr id="11" name="Text Placeholder 8">
            <a:extLst>
              <a:ext uri="{FF2B5EF4-FFF2-40B4-BE49-F238E27FC236}">
                <a16:creationId xmlns:a16="http://schemas.microsoft.com/office/drawing/2014/main" id="{F9CD2AA8-A7AF-544F-97FA-69AF01153087}"/>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966367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19/06/2024</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Rectangle 10">
            <a:extLst>
              <a:ext uri="{FF2B5EF4-FFF2-40B4-BE49-F238E27FC236}">
                <a16:creationId xmlns:a16="http://schemas.microsoft.com/office/drawing/2014/main" id="{F658813F-CBC4-43D6-900B-5F80FF478B19}"/>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9A113D54-2F93-4A2E-8BB5-789218AEBACE}"/>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
        <p:nvSpPr>
          <p:cNvPr id="9" name="Text Placeholder 8">
            <a:extLst>
              <a:ext uri="{FF2B5EF4-FFF2-40B4-BE49-F238E27FC236}">
                <a16:creationId xmlns:a16="http://schemas.microsoft.com/office/drawing/2014/main" id="{1F8FFA18-F149-0A48-9FB8-6C2B11B51F02}"/>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69729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lvl1pPr>
              <a:defRPr b="1">
                <a:latin typeface="Inter" panose="02000503000000020004" pitchFamily="2" charset="0"/>
                <a:ea typeface="Inter" panose="02000503000000020004" pitchFamily="2" charset="0"/>
                <a:cs typeface="Inter" panose="02000503000000020004"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19/06/2024</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86789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19/06/2024</a:t>
            </a:fld>
            <a:endParaRPr lang="en-GB" dirty="0"/>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dirty="0"/>
              <a:t>Click icon to add full bleed picture</a:t>
            </a:r>
          </a:p>
        </p:txBody>
      </p:sp>
      <p:sp>
        <p:nvSpPr>
          <p:cNvPr id="9" name="Title 1">
            <a:extLst>
              <a:ext uri="{FF2B5EF4-FFF2-40B4-BE49-F238E27FC236}">
                <a16:creationId xmlns:a16="http://schemas.microsoft.com/office/drawing/2014/main" id="{669A0CDB-B305-4654-820B-083E7FB4BF93}"/>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
        <p:nvSpPr>
          <p:cNvPr id="10" name="Text Placeholder 8">
            <a:extLst>
              <a:ext uri="{FF2B5EF4-FFF2-40B4-BE49-F238E27FC236}">
                <a16:creationId xmlns:a16="http://schemas.microsoft.com/office/drawing/2014/main" id="{9FC92C9B-A566-5746-8B37-73483CA90870}"/>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55462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19/06/2024</a:t>
            </a:fld>
            <a:endParaRPr lang="en-GB" dirty="0"/>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8" name="Text Placeholder 8">
            <a:extLst>
              <a:ext uri="{FF2B5EF4-FFF2-40B4-BE49-F238E27FC236}">
                <a16:creationId xmlns:a16="http://schemas.microsoft.com/office/drawing/2014/main" id="{1E47F59D-6A22-FA41-8C19-6774E8F92CD1}"/>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457578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19/06/2024</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Text Placeholder 8">
            <a:extLst>
              <a:ext uri="{FF2B5EF4-FFF2-40B4-BE49-F238E27FC236}">
                <a16:creationId xmlns:a16="http://schemas.microsoft.com/office/drawing/2014/main" id="{B63C5EA1-55AB-5E40-9DEF-74679B0447E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64316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265958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57906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19/06/2024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265958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19/06/2024</a:t>
            </a:fld>
            <a:endParaRPr lang="en-GB" dirty="0"/>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3099803651"/>
      </p:ext>
    </p:extLst>
  </p:cSld>
  <p:clrMap bg1="lt1" tx1="dk1" bg2="lt2" tx2="dk2" accent1="accent1" accent2="accent2" accent3="accent3" accent4="accent4" accent5="accent5" accent6="accent6" hlink="hlink" folHlink="folHlink"/>
  <p:sldLayoutIdLst>
    <p:sldLayoutId id="2147483723" r:id="rId1"/>
    <p:sldLayoutId id="2147483694" r:id="rId2"/>
    <p:sldLayoutId id="2147483674" r:id="rId3"/>
    <p:sldLayoutId id="2147483724" r:id="rId4"/>
    <p:sldLayoutId id="2147483725" r:id="rId5"/>
    <p:sldLayoutId id="2147483726" r:id="rId6"/>
    <p:sldLayoutId id="2147483727" r:id="rId7"/>
    <p:sldLayoutId id="2147483670" r:id="rId8"/>
    <p:sldLayoutId id="2147483669" r:id="rId9"/>
    <p:sldLayoutId id="2147483672" r:id="rId10"/>
    <p:sldLayoutId id="2147483671" r:id="rId11"/>
    <p:sldLayoutId id="2147483673" r:id="rId12"/>
    <p:sldLayoutId id="2147483675" r:id="rId13"/>
    <p:sldLayoutId id="2147483676" r:id="rId14"/>
    <p:sldLayoutId id="2147483728" r:id="rId15"/>
    <p:sldLayoutId id="2147483677" r:id="rId16"/>
    <p:sldLayoutId id="2147483678" r:id="rId17"/>
    <p:sldLayoutId id="2147483679" r:id="rId18"/>
    <p:sldLayoutId id="2147483680" r:id="rId19"/>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19/06/2024</a:t>
            </a:fld>
            <a:endParaRPr lang="en-GB" dirty="0"/>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3449210524"/>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 id="2147483712" r:id="rId4"/>
    <p:sldLayoutId id="2147483713" r:id="rId5"/>
    <p:sldLayoutId id="2147483714" r:id="rId6"/>
    <p:sldLayoutId id="2147483715"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hyperlink" Target="mailto:lib-research-support@bristol.ac.u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hyperlink" Target="https://zenodo.org/" TargetMode="External"/><Relationship Id="rId3" Type="http://schemas.openxmlformats.org/officeDocument/2006/relationships/hyperlink" Target="https://www.bristol.ac.uk/media-library/sites/library/documents/research-support/research-data/guidance/sensitive/Sharing%20research%20data%20concerning%20human%20participants.pdf" TargetMode="External"/><Relationship Id="rId7" Type="http://schemas.openxmlformats.org/officeDocument/2006/relationships/hyperlink" Target="https://datadryad.org/stash"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figshare.com/" TargetMode="External"/><Relationship Id="rId5" Type="http://schemas.openxmlformats.org/officeDocument/2006/relationships/hyperlink" Target="https://www.re3data.org" TargetMode="External"/><Relationship Id="rId10" Type="http://schemas.openxmlformats.org/officeDocument/2006/relationships/image" Target="../media/image30.jpeg"/><Relationship Id="rId4" Type="http://schemas.openxmlformats.org/officeDocument/2006/relationships/hyperlink" Target="https://www.ebi.ac.uk/pdbe/" TargetMode="External"/><Relationship Id="rId9" Type="http://schemas.openxmlformats.org/officeDocument/2006/relationships/hyperlink" Target="https://data.bris.ac.uk/dat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bristol.ac.uk/staff/researchers/data/" TargetMode="External"/><Relationship Id="rId7" Type="http://schemas.openxmlformats.org/officeDocument/2006/relationships/hyperlink" Target="mailto:hpc-help@bristol.ac.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acrc.bris.ac.uk/acrc" TargetMode="External"/><Relationship Id="rId5" Type="http://schemas.openxmlformats.org/officeDocument/2006/relationships/hyperlink" Target="https://data.bris.ac.uk/data/" TargetMode="External"/><Relationship Id="rId10" Type="http://schemas.openxmlformats.org/officeDocument/2006/relationships/image" Target="../media/image34.jpeg"/><Relationship Id="rId4" Type="http://schemas.openxmlformats.org/officeDocument/2006/relationships/hyperlink" Target="mailto:data-bris@bristol.ac.uk" TargetMode="Externa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bristol.ac.uk/acrc/research-data-storage-facil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E278-8845-3B4C-90B8-21A5FC794C58}"/>
              </a:ext>
            </a:extLst>
          </p:cNvPr>
          <p:cNvSpPr>
            <a:spLocks noGrp="1"/>
          </p:cNvSpPr>
          <p:nvPr>
            <p:ph type="ctrTitle"/>
          </p:nvPr>
        </p:nvSpPr>
        <p:spPr>
          <a:xfrm>
            <a:off x="370800" y="1095936"/>
            <a:ext cx="6036481" cy="2501763"/>
          </a:xfrm>
        </p:spPr>
        <p:txBody>
          <a:bodyPr/>
          <a:lstStyle/>
          <a:p>
            <a:r>
              <a:rPr lang="en-GB" sz="3600" dirty="0"/>
              <a:t>Data Management Planning for grant writing:</a:t>
            </a:r>
            <a:br>
              <a:rPr lang="en-GB" sz="3600" dirty="0"/>
            </a:br>
            <a:r>
              <a:rPr lang="en-GB" sz="1200" dirty="0"/>
              <a:t> </a:t>
            </a:r>
            <a:br>
              <a:rPr lang="en-GB" sz="3600" dirty="0"/>
            </a:br>
            <a:r>
              <a:rPr lang="en-GB" sz="3600" dirty="0"/>
              <a:t>Biomedicine &amp; Health Science</a:t>
            </a:r>
            <a:endParaRPr lang="en-US" sz="3600" dirty="0"/>
          </a:p>
        </p:txBody>
      </p:sp>
      <p:sp>
        <p:nvSpPr>
          <p:cNvPr id="3" name="Subtitle 2">
            <a:extLst>
              <a:ext uri="{FF2B5EF4-FFF2-40B4-BE49-F238E27FC236}">
                <a16:creationId xmlns:a16="http://schemas.microsoft.com/office/drawing/2014/main" id="{6DC789E3-A5E1-C740-883E-2A3C2FE5E750}"/>
              </a:ext>
            </a:extLst>
          </p:cNvPr>
          <p:cNvSpPr>
            <a:spLocks noGrp="1"/>
          </p:cNvSpPr>
          <p:nvPr>
            <p:ph type="subTitle" idx="1"/>
          </p:nvPr>
        </p:nvSpPr>
        <p:spPr>
          <a:xfrm>
            <a:off x="370800" y="4078670"/>
            <a:ext cx="5259600" cy="535544"/>
          </a:xfrm>
        </p:spPr>
        <p:txBody>
          <a:bodyPr/>
          <a:lstStyle/>
          <a:p>
            <a:r>
              <a:rPr lang="en-US" dirty="0"/>
              <a:t>Library Research Support</a:t>
            </a:r>
          </a:p>
        </p:txBody>
      </p:sp>
    </p:spTree>
    <p:extLst>
      <p:ext uri="{BB962C8B-B14F-4D97-AF65-F5344CB8AC3E}">
        <p14:creationId xmlns:p14="http://schemas.microsoft.com/office/powerpoint/2010/main" val="200978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40DAF6-92B0-4C76-8085-26D47D75DCF0}"/>
              </a:ext>
            </a:extLst>
          </p:cNvPr>
          <p:cNvPicPr>
            <a:picLocks noChangeAspect="1"/>
          </p:cNvPicPr>
          <p:nvPr/>
        </p:nvPicPr>
        <p:blipFill>
          <a:blip r:embed="rId3"/>
          <a:stretch>
            <a:fillRect/>
          </a:stretch>
        </p:blipFill>
        <p:spPr>
          <a:xfrm>
            <a:off x="2691653" y="3625677"/>
            <a:ext cx="3393627" cy="940836"/>
          </a:xfrm>
          <a:prstGeom prst="rect">
            <a:avLst/>
          </a:prstGeom>
          <a:effectLst>
            <a:outerShdw blurRad="50800" dist="50800" dir="5400000" algn="ctr" rotWithShape="0">
              <a:srgbClr val="000000">
                <a:alpha val="19000"/>
              </a:srgbClr>
            </a:outerShdw>
          </a:effectLst>
        </p:spPr>
      </p:pic>
      <p:sp>
        <p:nvSpPr>
          <p:cNvPr id="2" name="Title 1">
            <a:extLst>
              <a:ext uri="{FF2B5EF4-FFF2-40B4-BE49-F238E27FC236}">
                <a16:creationId xmlns:a16="http://schemas.microsoft.com/office/drawing/2014/main" id="{E53A9D39-EF89-4146-A4AB-ED3AFABCE1D9}"/>
              </a:ext>
            </a:extLst>
          </p:cNvPr>
          <p:cNvSpPr>
            <a:spLocks noGrp="1"/>
          </p:cNvSpPr>
          <p:nvPr>
            <p:ph type="title"/>
          </p:nvPr>
        </p:nvSpPr>
        <p:spPr/>
        <p:txBody>
          <a:bodyPr/>
          <a:lstStyle/>
          <a:p>
            <a:r>
              <a:rPr lang="en-GB" altLang="en-US"/>
              <a:t>Research data &amp; publishing</a:t>
            </a:r>
            <a:endParaRPr lang="en-GB"/>
          </a:p>
        </p:txBody>
      </p:sp>
      <p:sp>
        <p:nvSpPr>
          <p:cNvPr id="3" name="Content Placeholder 2">
            <a:extLst>
              <a:ext uri="{FF2B5EF4-FFF2-40B4-BE49-F238E27FC236}">
                <a16:creationId xmlns:a16="http://schemas.microsoft.com/office/drawing/2014/main" id="{A2A36FD4-BB8A-45FC-89EF-86D6293D6DAE}"/>
              </a:ext>
            </a:extLst>
          </p:cNvPr>
          <p:cNvSpPr>
            <a:spLocks noGrp="1"/>
          </p:cNvSpPr>
          <p:nvPr>
            <p:ph idx="1"/>
          </p:nvPr>
        </p:nvSpPr>
        <p:spPr>
          <a:xfrm>
            <a:off x="519653" y="1116849"/>
            <a:ext cx="5460128" cy="1771076"/>
          </a:xfrm>
        </p:spPr>
        <p:txBody>
          <a:bodyPr vert="horz" lIns="91440" tIns="45720" rIns="91440" bIns="45720" rtlCol="0" anchor="t">
            <a:normAutofit fontScale="92500" lnSpcReduction="20000"/>
          </a:bodyPr>
          <a:lstStyle/>
          <a:p>
            <a:pPr marL="0" indent="0">
              <a:lnSpc>
                <a:spcPct val="160000"/>
              </a:lnSpc>
              <a:buNone/>
            </a:pPr>
            <a:r>
              <a:rPr lang="en-GB" altLang="en-US" sz="2000" dirty="0">
                <a:solidFill>
                  <a:srgbClr val="000000"/>
                </a:solidFill>
                <a:latin typeface="Arial"/>
                <a:ea typeface="ＭＳ Ｐゴシック"/>
                <a:cs typeface="Arial"/>
              </a:rPr>
              <a:t>Many publishers require research data to be made available &amp; a data access statement included in the article, e.g. Nature, Royal Society, Elsevier &amp; Public Library of Science.</a:t>
            </a:r>
          </a:p>
          <a:p>
            <a:endParaRPr lang="en-GB"/>
          </a:p>
        </p:txBody>
      </p:sp>
      <p:sp>
        <p:nvSpPr>
          <p:cNvPr id="5" name="Shape 152">
            <a:extLst>
              <a:ext uri="{FF2B5EF4-FFF2-40B4-BE49-F238E27FC236}">
                <a16:creationId xmlns:a16="http://schemas.microsoft.com/office/drawing/2014/main" id="{B9E271E0-79A3-4E52-9D93-A6A633B25326}"/>
              </a:ext>
            </a:extLst>
          </p:cNvPr>
          <p:cNvSpPr>
            <a:spLocks noChangeArrowheads="1"/>
          </p:cNvSpPr>
          <p:nvPr/>
        </p:nvSpPr>
        <p:spPr bwMode="auto">
          <a:xfrm>
            <a:off x="6657361" y="134475"/>
            <a:ext cx="2115843" cy="50195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b="1">
              <a:latin typeface="Arial" panose="020B0604020202020204" pitchFamily="34" charset="0"/>
            </a:endParaRPr>
          </a:p>
        </p:txBody>
      </p:sp>
      <p:pic>
        <p:nvPicPr>
          <p:cNvPr id="6" name="Picture 1">
            <a:extLst>
              <a:ext uri="{FF2B5EF4-FFF2-40B4-BE49-F238E27FC236}">
                <a16:creationId xmlns:a16="http://schemas.microsoft.com/office/drawing/2014/main" id="{7257A287-9D38-4D14-B469-347FCA6DE149}"/>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10047" y="799218"/>
            <a:ext cx="1617300" cy="56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5524463-1159-4544-B240-605CD60E2C76}"/>
              </a:ext>
            </a:extLst>
          </p:cNvPr>
          <p:cNvPicPr>
            <a:picLocks noChangeAspect="1"/>
          </p:cNvPicPr>
          <p:nvPr/>
        </p:nvPicPr>
        <p:blipFill>
          <a:blip r:embed="rId6"/>
          <a:stretch>
            <a:fillRect/>
          </a:stretch>
        </p:blipFill>
        <p:spPr>
          <a:xfrm rot="638642">
            <a:off x="6239395" y="2277405"/>
            <a:ext cx="2511459" cy="2308692"/>
          </a:xfrm>
          <a:prstGeom prst="rect">
            <a:avLst/>
          </a:prstGeom>
          <a:effectLst>
            <a:outerShdw blurRad="50800" dist="152400" dir="2700000" algn="tl" rotWithShape="0">
              <a:prstClr val="black">
                <a:alpha val="40000"/>
              </a:prstClr>
            </a:outerShdw>
          </a:effectLst>
        </p:spPr>
      </p:pic>
      <p:pic>
        <p:nvPicPr>
          <p:cNvPr id="8" name="Picture 7">
            <a:extLst>
              <a:ext uri="{FF2B5EF4-FFF2-40B4-BE49-F238E27FC236}">
                <a16:creationId xmlns:a16="http://schemas.microsoft.com/office/drawing/2014/main" id="{D320E624-D5B5-424B-B617-F28D74E14D0F}"/>
              </a:ext>
            </a:extLst>
          </p:cNvPr>
          <p:cNvPicPr>
            <a:picLocks noChangeAspect="1"/>
          </p:cNvPicPr>
          <p:nvPr/>
        </p:nvPicPr>
        <p:blipFill>
          <a:blip r:embed="rId7"/>
          <a:stretch>
            <a:fillRect/>
          </a:stretch>
        </p:blipFill>
        <p:spPr>
          <a:xfrm rot="20955092">
            <a:off x="414358" y="3016431"/>
            <a:ext cx="3306511" cy="778163"/>
          </a:xfrm>
          <a:prstGeom prst="rect">
            <a:avLst/>
          </a:prstGeom>
          <a:effectLst>
            <a:outerShdw blurRad="50800" dist="38100" dir="5400000" algn="ctr" rotWithShape="0">
              <a:srgbClr val="000000">
                <a:alpha val="23000"/>
              </a:srgbClr>
            </a:outerShdw>
          </a:effectLst>
        </p:spPr>
      </p:pic>
      <p:pic>
        <p:nvPicPr>
          <p:cNvPr id="10" name="Picture 3">
            <a:extLst>
              <a:ext uri="{FF2B5EF4-FFF2-40B4-BE49-F238E27FC236}">
                <a16:creationId xmlns:a16="http://schemas.microsoft.com/office/drawing/2014/main" id="{2D008E9C-CFAB-4BBF-9F90-C1FF1F322BD9}"/>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03629" y="1522679"/>
            <a:ext cx="1269577" cy="70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2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C3B4-0B76-415D-A8B7-E9758688D43A}"/>
              </a:ext>
            </a:extLst>
          </p:cNvPr>
          <p:cNvSpPr>
            <a:spLocks noGrp="1"/>
          </p:cNvSpPr>
          <p:nvPr>
            <p:ph type="title"/>
          </p:nvPr>
        </p:nvSpPr>
        <p:spPr/>
        <p:txBody>
          <a:bodyPr/>
          <a:lstStyle/>
          <a:p>
            <a:r>
              <a:rPr lang="en-GB" dirty="0"/>
              <a:t>Open Access Costs</a:t>
            </a:r>
          </a:p>
        </p:txBody>
      </p:sp>
      <p:sp>
        <p:nvSpPr>
          <p:cNvPr id="3" name="Content Placeholder 2">
            <a:extLst>
              <a:ext uri="{FF2B5EF4-FFF2-40B4-BE49-F238E27FC236}">
                <a16:creationId xmlns:a16="http://schemas.microsoft.com/office/drawing/2014/main" id="{DA5560AE-6BAD-4FD6-84E9-2E85854A11A9}"/>
              </a:ext>
            </a:extLst>
          </p:cNvPr>
          <p:cNvSpPr>
            <a:spLocks noGrp="1"/>
          </p:cNvSpPr>
          <p:nvPr>
            <p:ph idx="1"/>
          </p:nvPr>
        </p:nvSpPr>
        <p:spPr>
          <a:xfrm>
            <a:off x="235719" y="1369219"/>
            <a:ext cx="8719321" cy="3184596"/>
          </a:xfrm>
        </p:spPr>
        <p:txBody>
          <a:bodyPr vert="horz" lIns="91440" tIns="45720" rIns="91440" bIns="45720" rtlCol="0" anchor="t">
            <a:normAutofit fontScale="92500"/>
          </a:bodyPr>
          <a:lstStyle/>
          <a:p>
            <a:r>
              <a:rPr lang="en-GB" dirty="0">
                <a:latin typeface="Arial"/>
                <a:cs typeface="Arial"/>
              </a:rPr>
              <a:t>Funders usually require work to be made Open Access</a:t>
            </a:r>
          </a:p>
          <a:p>
            <a:r>
              <a:rPr lang="en-GB" dirty="0">
                <a:latin typeface="Arial"/>
                <a:cs typeface="Arial"/>
              </a:rPr>
              <a:t>Gold (Paid) Open Access</a:t>
            </a:r>
            <a:endParaRPr lang="en-GB" dirty="0"/>
          </a:p>
          <a:p>
            <a:pPr lvl="1"/>
            <a:r>
              <a:rPr lang="en-GB" dirty="0">
                <a:latin typeface="Arial"/>
                <a:cs typeface="Arial"/>
              </a:rPr>
              <a:t>Approx £2200 per article</a:t>
            </a:r>
          </a:p>
          <a:p>
            <a:pPr lvl="1"/>
            <a:r>
              <a:rPr lang="en-GB" dirty="0">
                <a:latin typeface="Arial"/>
                <a:cs typeface="Arial"/>
              </a:rPr>
              <a:t>UKRI and </a:t>
            </a:r>
            <a:r>
              <a:rPr lang="en-GB" dirty="0" err="1">
                <a:latin typeface="Arial"/>
                <a:cs typeface="Arial"/>
              </a:rPr>
              <a:t>Wellcome</a:t>
            </a:r>
            <a:r>
              <a:rPr lang="en-GB" dirty="0">
                <a:latin typeface="Arial"/>
                <a:cs typeface="Arial"/>
              </a:rPr>
              <a:t> Trust provide block grants to the university for Journal Articles</a:t>
            </a:r>
          </a:p>
          <a:p>
            <a:pPr lvl="1"/>
            <a:r>
              <a:rPr lang="en-GB" dirty="0">
                <a:latin typeface="Arial"/>
                <a:cs typeface="Arial"/>
              </a:rPr>
              <a:t>Otherwise, check with funder to see if these costs should be included in application</a:t>
            </a:r>
          </a:p>
          <a:p>
            <a:pPr>
              <a:buFont typeface="Wingdings" panose="020B0604020202020204" pitchFamily="34" charset="0"/>
              <a:buChar char="§"/>
            </a:pPr>
            <a:r>
              <a:rPr lang="en-GB" dirty="0">
                <a:latin typeface="Arial"/>
                <a:cs typeface="Arial"/>
              </a:rPr>
              <a:t>Green (Self Archiving) Open Access</a:t>
            </a:r>
          </a:p>
          <a:p>
            <a:pPr lvl="1"/>
            <a:r>
              <a:rPr lang="en-GB" dirty="0">
                <a:latin typeface="Arial"/>
                <a:cs typeface="Arial"/>
              </a:rPr>
              <a:t>Free</a:t>
            </a:r>
            <a:endParaRPr lang="en-GB" dirty="0"/>
          </a:p>
          <a:p>
            <a:pPr lvl="1"/>
            <a:r>
              <a:rPr lang="en-GB" dirty="0">
                <a:latin typeface="Arial"/>
                <a:cs typeface="Arial"/>
              </a:rPr>
              <a:t>Upload the Accepted Manuscript to Pure</a:t>
            </a:r>
            <a:endParaRPr lang="en-GB" dirty="0"/>
          </a:p>
          <a:p>
            <a:pPr lvl="1"/>
            <a:r>
              <a:rPr lang="en-GB" dirty="0">
                <a:latin typeface="Arial"/>
                <a:cs typeface="Arial"/>
              </a:rPr>
              <a:t>Some journals do not have a Green Option - use Gold OA or avoid</a:t>
            </a:r>
            <a:endParaRPr lang="en-GB" dirty="0"/>
          </a:p>
          <a:p>
            <a:pPr>
              <a:buFont typeface="Wingdings" panose="020B0604020202020204" pitchFamily="34" charset="0"/>
              <a:buChar char="§"/>
            </a:pPr>
            <a:r>
              <a:rPr lang="en-GB" dirty="0">
                <a:latin typeface="Arial"/>
                <a:cs typeface="Arial"/>
              </a:rPr>
              <a:t>Any questions, email </a:t>
            </a:r>
            <a:r>
              <a:rPr lang="en-GB" dirty="0">
                <a:latin typeface="Arial"/>
                <a:cs typeface="Arial"/>
                <a:hlinkClick r:id="rId3"/>
              </a:rPr>
              <a:t>lib-research-support@bristol.ac.uk</a:t>
            </a:r>
            <a:endParaRPr lang="en-GB" dirty="0"/>
          </a:p>
        </p:txBody>
      </p:sp>
      <p:pic>
        <p:nvPicPr>
          <p:cNvPr id="4" name="Picture 4" descr="Logo&#10;&#10;Description automatically generated">
            <a:extLst>
              <a:ext uri="{FF2B5EF4-FFF2-40B4-BE49-F238E27FC236}">
                <a16:creationId xmlns:a16="http://schemas.microsoft.com/office/drawing/2014/main" id="{FFA18B7A-6B48-4200-9C30-0A535A0A2AAD}"/>
              </a:ext>
            </a:extLst>
          </p:cNvPr>
          <p:cNvPicPr>
            <a:picLocks noChangeAspect="1"/>
          </p:cNvPicPr>
          <p:nvPr/>
        </p:nvPicPr>
        <p:blipFill>
          <a:blip r:embed="rId4"/>
          <a:stretch>
            <a:fillRect/>
          </a:stretch>
        </p:blipFill>
        <p:spPr>
          <a:xfrm>
            <a:off x="7265592" y="322118"/>
            <a:ext cx="1148698" cy="1802823"/>
          </a:xfrm>
          <a:prstGeom prst="rect">
            <a:avLst/>
          </a:prstGeom>
        </p:spPr>
      </p:pic>
    </p:spTree>
    <p:extLst>
      <p:ext uri="{BB962C8B-B14F-4D97-AF65-F5344CB8AC3E}">
        <p14:creationId xmlns:p14="http://schemas.microsoft.com/office/powerpoint/2010/main" val="163556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1BC9-27BA-4016-A91D-0C56CF21F01E}"/>
              </a:ext>
            </a:extLst>
          </p:cNvPr>
          <p:cNvSpPr>
            <a:spLocks noGrp="1"/>
          </p:cNvSpPr>
          <p:nvPr>
            <p:ph type="title"/>
          </p:nvPr>
        </p:nvSpPr>
        <p:spPr/>
        <p:txBody>
          <a:bodyPr/>
          <a:lstStyle/>
          <a:p>
            <a:r>
              <a:rPr lang="en-GB" altLang="en-US" sz="2400" dirty="0"/>
              <a:t>Sharing data</a:t>
            </a:r>
            <a:endParaRPr lang="en-GB" sz="2400" dirty="0"/>
          </a:p>
        </p:txBody>
      </p:sp>
      <p:sp>
        <p:nvSpPr>
          <p:cNvPr id="3" name="Content Placeholder 2">
            <a:extLst>
              <a:ext uri="{FF2B5EF4-FFF2-40B4-BE49-F238E27FC236}">
                <a16:creationId xmlns:a16="http://schemas.microsoft.com/office/drawing/2014/main" id="{9C1056A7-D771-4513-9754-857C7BBBE158}"/>
              </a:ext>
            </a:extLst>
          </p:cNvPr>
          <p:cNvSpPr>
            <a:spLocks noGrp="1"/>
          </p:cNvSpPr>
          <p:nvPr>
            <p:ph idx="1"/>
          </p:nvPr>
        </p:nvSpPr>
        <p:spPr>
          <a:xfrm>
            <a:off x="370800" y="1384259"/>
            <a:ext cx="8402400" cy="2562791"/>
          </a:xfrm>
        </p:spPr>
        <p:txBody>
          <a:bodyPr vert="horz" lIns="91440" tIns="45720" rIns="91440" bIns="45720" rtlCol="0" anchor="t">
            <a:noAutofit/>
          </a:bodyPr>
          <a:lstStyle/>
          <a:p>
            <a:pPr>
              <a:lnSpc>
                <a:spcPct val="100000"/>
              </a:lnSpc>
              <a:buFont typeface="Arial" charset="0"/>
              <a:buChar char="•"/>
              <a:defRPr/>
            </a:pPr>
            <a:r>
              <a:rPr lang="en-US" sz="1600" dirty="0">
                <a:latin typeface="Arial"/>
                <a:cs typeface="Arial"/>
              </a:rPr>
              <a:t>Sharing is often a challenge for medical disciplines</a:t>
            </a:r>
            <a:endParaRPr lang="en-US" dirty="0"/>
          </a:p>
          <a:p>
            <a:pPr>
              <a:lnSpc>
                <a:spcPct val="100000"/>
              </a:lnSpc>
              <a:buFont typeface="Arial" charset="0"/>
              <a:buChar char="•"/>
              <a:defRPr/>
            </a:pPr>
            <a:r>
              <a:rPr lang="en-US" sz="1600" dirty="0">
                <a:latin typeface="Arial"/>
                <a:cs typeface="Arial"/>
              </a:rPr>
              <a:t>Consent, consent, consent (</a:t>
            </a:r>
            <a:r>
              <a:rPr lang="en-US" sz="1600" dirty="0">
                <a:latin typeface="Arial"/>
                <a:cs typeface="Arial"/>
                <a:hlinkClick r:id="rId3"/>
              </a:rPr>
              <a:t>to </a:t>
            </a:r>
            <a:r>
              <a:rPr lang="en-US" sz="1600" u="sng" dirty="0">
                <a:latin typeface="Arial"/>
                <a:cs typeface="Arial"/>
                <a:hlinkClick r:id="rId3"/>
              </a:rPr>
              <a:t>SHARE</a:t>
            </a:r>
            <a:r>
              <a:rPr lang="en-US" sz="1600" dirty="0">
                <a:latin typeface="Arial"/>
                <a:cs typeface="Arial"/>
              </a:rPr>
              <a:t>)</a:t>
            </a:r>
          </a:p>
          <a:p>
            <a:pPr>
              <a:lnSpc>
                <a:spcPct val="100000"/>
              </a:lnSpc>
              <a:buFont typeface="Arial" charset="0"/>
              <a:buChar char="•"/>
              <a:defRPr/>
            </a:pPr>
            <a:r>
              <a:rPr lang="en-US" sz="1600" dirty="0">
                <a:latin typeface="Arial"/>
                <a:cs typeface="Arial"/>
              </a:rPr>
              <a:t>If data will be unavailable after study for ethical reasons, say so in DMP</a:t>
            </a:r>
          </a:p>
          <a:p>
            <a:pPr>
              <a:lnSpc>
                <a:spcPct val="100000"/>
              </a:lnSpc>
              <a:buFont typeface="Arial" charset="0"/>
              <a:buChar char="•"/>
              <a:defRPr/>
            </a:pPr>
            <a:r>
              <a:rPr lang="en-US" sz="1600" dirty="0">
                <a:latin typeface="Arial"/>
                <a:cs typeface="Arial"/>
              </a:rPr>
              <a:t>Otherwise plan to share via a data repository with a permanent identifier such as a DOI, e.g. </a:t>
            </a:r>
            <a:endParaRPr lang="en-US" sz="1600" dirty="0"/>
          </a:p>
          <a:p>
            <a:pPr lvl="1">
              <a:lnSpc>
                <a:spcPct val="100000"/>
              </a:lnSpc>
              <a:buFont typeface="Arial" charset="0"/>
              <a:buChar char="•"/>
              <a:defRPr/>
            </a:pPr>
            <a:r>
              <a:rPr lang="en-US" sz="1200" dirty="0">
                <a:latin typeface="Arial"/>
                <a:cs typeface="Arial"/>
                <a:hlinkClick r:id="rId4"/>
              </a:rPr>
              <a:t>Protein Data Bank Europe</a:t>
            </a:r>
            <a:r>
              <a:rPr lang="en-US" sz="1200" dirty="0">
                <a:latin typeface="Arial"/>
                <a:cs typeface="Arial"/>
              </a:rPr>
              <a:t> - European Bioinformatics Institute (Protein sequencing)</a:t>
            </a:r>
          </a:p>
          <a:p>
            <a:pPr lvl="1">
              <a:lnSpc>
                <a:spcPct val="100000"/>
              </a:lnSpc>
              <a:buFont typeface="Arial" charset="0"/>
              <a:buChar char="•"/>
              <a:defRPr/>
            </a:pPr>
            <a:r>
              <a:rPr lang="en-US" sz="1200" dirty="0">
                <a:latin typeface="Arial"/>
                <a:cs typeface="Arial"/>
                <a:hlinkClick r:id="rId5"/>
              </a:rPr>
              <a:t>https://www.re3data.org</a:t>
            </a:r>
            <a:r>
              <a:rPr lang="en-US" sz="1200" dirty="0">
                <a:latin typeface="Arial"/>
                <a:cs typeface="Arial"/>
              </a:rPr>
              <a:t> provides a list of repositories, searchable by discipline keyword</a:t>
            </a:r>
          </a:p>
          <a:p>
            <a:pPr lvl="1">
              <a:lnSpc>
                <a:spcPct val="100000"/>
              </a:lnSpc>
              <a:buFont typeface="Arial" charset="0"/>
              <a:buChar char="•"/>
              <a:defRPr/>
            </a:pPr>
            <a:r>
              <a:rPr lang="en-US" sz="1200" dirty="0">
                <a:latin typeface="Arial"/>
                <a:cs typeface="Arial"/>
                <a:hlinkClick r:id="rId6"/>
              </a:rPr>
              <a:t>Figshare</a:t>
            </a:r>
            <a:r>
              <a:rPr lang="en-US" sz="1200" dirty="0">
                <a:latin typeface="Arial"/>
                <a:cs typeface="Arial"/>
              </a:rPr>
              <a:t>, </a:t>
            </a:r>
            <a:r>
              <a:rPr lang="en-US" sz="1200" dirty="0">
                <a:latin typeface="Arial"/>
                <a:cs typeface="Arial"/>
                <a:hlinkClick r:id="rId7"/>
              </a:rPr>
              <a:t>Dryad</a:t>
            </a:r>
            <a:r>
              <a:rPr lang="en-US" sz="1200" dirty="0">
                <a:latin typeface="Arial"/>
                <a:cs typeface="Arial"/>
              </a:rPr>
              <a:t> or </a:t>
            </a:r>
            <a:r>
              <a:rPr lang="en-US" sz="1200" dirty="0">
                <a:latin typeface="Arial"/>
                <a:cs typeface="Arial"/>
                <a:hlinkClick r:id="rId8"/>
              </a:rPr>
              <a:t>Zenodo</a:t>
            </a:r>
          </a:p>
          <a:p>
            <a:pPr lvl="1">
              <a:lnSpc>
                <a:spcPct val="100000"/>
              </a:lnSpc>
              <a:buFont typeface="Arial" charset="0"/>
              <a:buChar char="•"/>
              <a:defRPr/>
            </a:pPr>
            <a:r>
              <a:rPr lang="en-US" sz="1200" dirty="0">
                <a:latin typeface="Arial"/>
                <a:cs typeface="Arial"/>
              </a:rPr>
              <a:t>Bristol's own Research Data Repository, </a:t>
            </a:r>
            <a:r>
              <a:rPr lang="en-US" sz="1200" dirty="0">
                <a:latin typeface="Arial"/>
                <a:cs typeface="Arial"/>
                <a:hlinkClick r:id="rId9"/>
              </a:rPr>
              <a:t>data.bris</a:t>
            </a:r>
            <a:r>
              <a:rPr lang="en-US" sz="1200" dirty="0">
                <a:latin typeface="Arial"/>
                <a:cs typeface="Arial"/>
              </a:rPr>
              <a:t>…</a:t>
            </a:r>
            <a:endParaRPr lang="en-US" sz="1200" dirty="0"/>
          </a:p>
        </p:txBody>
      </p:sp>
      <p:pic>
        <p:nvPicPr>
          <p:cNvPr id="6" name="Picture 1">
            <a:extLst>
              <a:ext uri="{FF2B5EF4-FFF2-40B4-BE49-F238E27FC236}">
                <a16:creationId xmlns:a16="http://schemas.microsoft.com/office/drawing/2014/main" id="{64B047E4-489F-488F-9624-6332DF6BBB06}"/>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79906" y="276384"/>
            <a:ext cx="1893294" cy="125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39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DA2-657E-46D7-8425-E045B7057420}"/>
              </a:ext>
            </a:extLst>
          </p:cNvPr>
          <p:cNvSpPr>
            <a:spLocks noGrp="1"/>
          </p:cNvSpPr>
          <p:nvPr>
            <p:ph type="title"/>
          </p:nvPr>
        </p:nvSpPr>
        <p:spPr/>
        <p:txBody>
          <a:bodyPr/>
          <a:lstStyle/>
          <a:p>
            <a:r>
              <a:rPr lang="en-GB" dirty="0"/>
              <a:t>data.bris.ac.uk/data</a:t>
            </a:r>
            <a:br>
              <a:rPr lang="en-GB" dirty="0"/>
            </a:br>
            <a:endParaRPr lang="en-GB" dirty="0"/>
          </a:p>
        </p:txBody>
      </p:sp>
      <p:sp>
        <p:nvSpPr>
          <p:cNvPr id="3" name="Content Placeholder 2">
            <a:extLst>
              <a:ext uri="{FF2B5EF4-FFF2-40B4-BE49-F238E27FC236}">
                <a16:creationId xmlns:a16="http://schemas.microsoft.com/office/drawing/2014/main" id="{ADBE9AE3-76A5-4324-8434-68D67D178C14}"/>
              </a:ext>
            </a:extLst>
          </p:cNvPr>
          <p:cNvSpPr>
            <a:spLocks noGrp="1"/>
          </p:cNvSpPr>
          <p:nvPr>
            <p:ph idx="1"/>
          </p:nvPr>
        </p:nvSpPr>
        <p:spPr>
          <a:xfrm>
            <a:off x="370800" y="1369219"/>
            <a:ext cx="4956734" cy="2888456"/>
          </a:xfrm>
        </p:spPr>
        <p:txBody>
          <a:bodyPr vert="horz" lIns="91440" tIns="45720" rIns="91440" bIns="45720" rtlCol="0" anchor="t">
            <a:normAutofit/>
          </a:bodyPr>
          <a:lstStyle/>
          <a:p>
            <a:r>
              <a:rPr lang="en-GB" altLang="en-US" sz="2000" dirty="0">
                <a:latin typeface="Arial"/>
                <a:cs typeface="Arial"/>
              </a:rPr>
              <a:t>Retains data for minimum 20 years</a:t>
            </a:r>
          </a:p>
          <a:p>
            <a:r>
              <a:rPr lang="en-GB" altLang="en-US" sz="2000">
                <a:latin typeface="Arial"/>
                <a:cs typeface="Arial"/>
              </a:rPr>
              <a:t>Provides a stable, citable ‘data DOI’</a:t>
            </a:r>
          </a:p>
          <a:p>
            <a:r>
              <a:rPr lang="en-GB" altLang="en-US" sz="2000" dirty="0">
                <a:latin typeface="Arial"/>
                <a:cs typeface="Arial"/>
              </a:rPr>
              <a:t>Offers multiple access control options (Open, </a:t>
            </a:r>
            <a:r>
              <a:rPr lang="en-GB" altLang="en-US" sz="2000" i="1" dirty="0">
                <a:latin typeface="Arial"/>
                <a:cs typeface="Arial"/>
              </a:rPr>
              <a:t>bona fide</a:t>
            </a:r>
            <a:r>
              <a:rPr lang="en-GB" altLang="en-US" sz="2000" dirty="0">
                <a:latin typeface="Arial"/>
                <a:cs typeface="Arial"/>
              </a:rPr>
              <a:t> researchers only, access via </a:t>
            </a:r>
            <a:r>
              <a:rPr lang="en-GB" altLang="en-US" sz="2000" dirty="0" err="1">
                <a:latin typeface="Arial"/>
                <a:cs typeface="Arial"/>
              </a:rPr>
              <a:t>UoB</a:t>
            </a:r>
            <a:r>
              <a:rPr lang="en-GB" altLang="en-US" sz="2000" dirty="0">
                <a:latin typeface="Arial"/>
                <a:cs typeface="Arial"/>
              </a:rPr>
              <a:t> Data Access Committee)</a:t>
            </a:r>
          </a:p>
          <a:p>
            <a:endParaRPr lang="en-GB" dirty="0"/>
          </a:p>
        </p:txBody>
      </p:sp>
      <p:pic>
        <p:nvPicPr>
          <p:cNvPr id="4" name="Picture 3">
            <a:extLst>
              <a:ext uri="{FF2B5EF4-FFF2-40B4-BE49-F238E27FC236}">
                <a16:creationId xmlns:a16="http://schemas.microsoft.com/office/drawing/2014/main" id="{9199077C-1703-465A-B883-80F62060EDB9}"/>
              </a:ext>
            </a:extLst>
          </p:cNvPr>
          <p:cNvPicPr>
            <a:picLocks noChangeAspect="1"/>
          </p:cNvPicPr>
          <p:nvPr/>
        </p:nvPicPr>
        <p:blipFill rotWithShape="1">
          <a:blip r:embed="rId3"/>
          <a:srcRect l="36893" t="12724" r="22312" b="8389"/>
          <a:stretch/>
        </p:blipFill>
        <p:spPr>
          <a:xfrm>
            <a:off x="5545606" y="552015"/>
            <a:ext cx="3316276" cy="3609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342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E5C9-1853-4F52-9DF8-6B6B4B702050}"/>
              </a:ext>
            </a:extLst>
          </p:cNvPr>
          <p:cNvSpPr>
            <a:spLocks noGrp="1"/>
          </p:cNvSpPr>
          <p:nvPr>
            <p:ph type="title"/>
          </p:nvPr>
        </p:nvSpPr>
        <p:spPr>
          <a:xfrm>
            <a:off x="370800" y="284627"/>
            <a:ext cx="8715107" cy="994172"/>
          </a:xfrm>
        </p:spPr>
        <p:txBody>
          <a:bodyPr/>
          <a:lstStyle/>
          <a:p>
            <a:r>
              <a:rPr lang="en-GB" altLang="en-US">
                <a:latin typeface="Rockwell"/>
              </a:rPr>
              <a:t>Key points when planning data management</a:t>
            </a:r>
            <a:endParaRPr lang="en-GB">
              <a:latin typeface="Rockwell"/>
            </a:endParaRPr>
          </a:p>
        </p:txBody>
      </p:sp>
      <p:sp>
        <p:nvSpPr>
          <p:cNvPr id="3" name="Content Placeholder 2">
            <a:extLst>
              <a:ext uri="{FF2B5EF4-FFF2-40B4-BE49-F238E27FC236}">
                <a16:creationId xmlns:a16="http://schemas.microsoft.com/office/drawing/2014/main" id="{376304D4-C2FD-4260-9156-AF1D37A18A6B}"/>
              </a:ext>
            </a:extLst>
          </p:cNvPr>
          <p:cNvSpPr>
            <a:spLocks noGrp="1"/>
          </p:cNvSpPr>
          <p:nvPr>
            <p:ph idx="1"/>
          </p:nvPr>
        </p:nvSpPr>
        <p:spPr/>
        <p:txBody>
          <a:bodyPr vert="horz" lIns="91440" tIns="45720" rIns="91440" bIns="45720" rtlCol="0" anchor="t">
            <a:normAutofit fontScale="77500" lnSpcReduction="20000"/>
          </a:bodyPr>
          <a:lstStyle/>
          <a:p>
            <a:pPr>
              <a:lnSpc>
                <a:spcPct val="150000"/>
              </a:lnSpc>
            </a:pPr>
            <a:r>
              <a:rPr lang="en-GB" dirty="0">
                <a:latin typeface="Arial"/>
                <a:cs typeface="Arial"/>
              </a:rPr>
              <a:t>Use open file formats, especially for sharing and preserving data</a:t>
            </a:r>
          </a:p>
          <a:p>
            <a:pPr>
              <a:lnSpc>
                <a:spcPct val="150000"/>
              </a:lnSpc>
            </a:pPr>
            <a:r>
              <a:rPr lang="en-GB" dirty="0">
                <a:latin typeface="Arial"/>
                <a:cs typeface="Arial"/>
              </a:rPr>
              <a:t>Organise data sensibly and provide documentation</a:t>
            </a:r>
          </a:p>
          <a:p>
            <a:pPr>
              <a:lnSpc>
                <a:spcPct val="150000"/>
              </a:lnSpc>
            </a:pPr>
            <a:r>
              <a:rPr lang="en-GB" dirty="0">
                <a:latin typeface="Arial"/>
                <a:cs typeface="Arial"/>
              </a:rPr>
              <a:t>Always have at least two copies of data</a:t>
            </a:r>
          </a:p>
          <a:p>
            <a:pPr>
              <a:lnSpc>
                <a:spcPct val="150000"/>
              </a:lnSpc>
            </a:pPr>
            <a:r>
              <a:rPr lang="en-GB" dirty="0">
                <a:latin typeface="Arial"/>
                <a:cs typeface="Arial"/>
              </a:rPr>
              <a:t>Use robust networked storage for long-term preservation</a:t>
            </a:r>
          </a:p>
          <a:p>
            <a:pPr>
              <a:lnSpc>
                <a:spcPct val="150000"/>
              </a:lnSpc>
            </a:pPr>
            <a:r>
              <a:rPr lang="en-GB" dirty="0">
                <a:latin typeface="Arial"/>
                <a:cs typeface="Arial"/>
              </a:rPr>
              <a:t>Use a repository to share data and obtain a DOI</a:t>
            </a:r>
          </a:p>
          <a:p>
            <a:pPr>
              <a:lnSpc>
                <a:spcPct val="150000"/>
              </a:lnSpc>
            </a:pPr>
            <a:r>
              <a:rPr lang="en-GB" dirty="0">
                <a:latin typeface="Arial"/>
                <a:cs typeface="Arial"/>
              </a:rPr>
              <a:t>Consider potential difficulties in sharing and try to overcome these, e.g. appropriate consent, embargoes, copyright issues</a:t>
            </a:r>
          </a:p>
          <a:p>
            <a:endParaRPr lang="en-GB"/>
          </a:p>
        </p:txBody>
      </p:sp>
    </p:spTree>
    <p:extLst>
      <p:ext uri="{BB962C8B-B14F-4D97-AF65-F5344CB8AC3E}">
        <p14:creationId xmlns:p14="http://schemas.microsoft.com/office/powerpoint/2010/main" val="258569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8BF-5454-475C-8362-25E07871A228}"/>
              </a:ext>
            </a:extLst>
          </p:cNvPr>
          <p:cNvSpPr>
            <a:spLocks noGrp="1"/>
          </p:cNvSpPr>
          <p:nvPr>
            <p:ph type="title"/>
          </p:nvPr>
        </p:nvSpPr>
        <p:spPr/>
        <p:txBody>
          <a:bodyPr/>
          <a:lstStyle/>
          <a:p>
            <a:r>
              <a:rPr lang="en-GB" altLang="en-US"/>
              <a:t>University of Bristol Research Data support</a:t>
            </a:r>
            <a:endParaRPr lang="en-GB"/>
          </a:p>
        </p:txBody>
      </p:sp>
      <p:sp>
        <p:nvSpPr>
          <p:cNvPr id="3" name="Content Placeholder 2">
            <a:extLst>
              <a:ext uri="{FF2B5EF4-FFF2-40B4-BE49-F238E27FC236}">
                <a16:creationId xmlns:a16="http://schemas.microsoft.com/office/drawing/2014/main" id="{75AC9278-6D33-4C31-85A3-283E356A5483}"/>
              </a:ext>
            </a:extLst>
          </p:cNvPr>
          <p:cNvSpPr>
            <a:spLocks noGrp="1"/>
          </p:cNvSpPr>
          <p:nvPr>
            <p:ph idx="1"/>
          </p:nvPr>
        </p:nvSpPr>
        <p:spPr>
          <a:xfrm>
            <a:off x="370800" y="1127521"/>
            <a:ext cx="6477332" cy="3221113"/>
          </a:xfrm>
        </p:spPr>
        <p:txBody>
          <a:bodyPr>
            <a:normAutofit fontScale="62500" lnSpcReduction="20000"/>
          </a:bodyPr>
          <a:lstStyle/>
          <a:p>
            <a:pPr marL="0" indent="0">
              <a:lnSpc>
                <a:spcPct val="170000"/>
              </a:lnSpc>
              <a:buNone/>
            </a:pPr>
            <a:r>
              <a:rPr lang="en-GB" altLang="en-US" sz="2000" b="1"/>
              <a:t>Research Data Service</a:t>
            </a:r>
            <a:r>
              <a:rPr lang="en-GB" altLang="en-US" sz="2000"/>
              <a:t>: helpdesk, advice, training, </a:t>
            </a:r>
            <a:r>
              <a:rPr lang="en-GB" altLang="en-US" sz="2000" b="1" i="1"/>
              <a:t>DMP checking </a:t>
            </a:r>
            <a:r>
              <a:rPr lang="en-GB" altLang="en-US" sz="2000"/>
              <a:t>(</a:t>
            </a:r>
            <a:r>
              <a:rPr lang="en-GB" altLang="en-US" sz="2000">
                <a:hlinkClick r:id="rId3"/>
              </a:rPr>
              <a:t>http://bristol.ac.uk/staff/researchers/data/</a:t>
            </a:r>
            <a:r>
              <a:rPr lang="en-GB" altLang="en-US" sz="2000"/>
              <a:t>, </a:t>
            </a:r>
            <a:r>
              <a:rPr lang="en-GB" altLang="en-US" sz="2000">
                <a:hlinkClick r:id="rId4"/>
              </a:rPr>
              <a:t>data-bris@bristol.ac.uk</a:t>
            </a:r>
            <a:r>
              <a:rPr lang="en-GB" altLang="en-US" sz="2000"/>
              <a:t>) </a:t>
            </a:r>
          </a:p>
          <a:p>
            <a:pPr marL="0" indent="0">
              <a:lnSpc>
                <a:spcPct val="170000"/>
              </a:lnSpc>
              <a:buNone/>
            </a:pPr>
            <a:endParaRPr lang="en-GB" altLang="en-US" sz="900"/>
          </a:p>
          <a:p>
            <a:pPr marL="0" indent="0">
              <a:lnSpc>
                <a:spcPct val="170000"/>
              </a:lnSpc>
              <a:buNone/>
            </a:pPr>
            <a:r>
              <a:rPr lang="en-GB" altLang="en-US" sz="2000" b="1"/>
              <a:t>Research Data Repository</a:t>
            </a:r>
            <a:r>
              <a:rPr lang="en-GB" altLang="en-US" sz="2000"/>
              <a:t>: data publication</a:t>
            </a:r>
            <a:r>
              <a:rPr lang="en-GB" altLang="en-US" sz="2000" i="1"/>
              <a:t> </a:t>
            </a:r>
            <a:r>
              <a:rPr lang="en-GB" altLang="en-US" sz="2000"/>
              <a:t>platform; for </a:t>
            </a:r>
            <a:r>
              <a:rPr lang="en-GB" altLang="en-US" sz="2000" b="1" i="1"/>
              <a:t>sharing</a:t>
            </a:r>
            <a:r>
              <a:rPr lang="en-GB" altLang="en-US" sz="2000"/>
              <a:t> open, controlled and restricted data </a:t>
            </a:r>
            <a:r>
              <a:rPr lang="en-GB" altLang="en-US" sz="2000">
                <a:hlinkClick r:id="rId5"/>
              </a:rPr>
              <a:t>https://data.bris.ac.uk/data/</a:t>
            </a:r>
            <a:r>
              <a:rPr lang="en-GB" altLang="en-US" sz="2000"/>
              <a:t>, </a:t>
            </a:r>
            <a:r>
              <a:rPr lang="en-GB" altLang="en-US" sz="2000">
                <a:hlinkClick r:id="rId4"/>
              </a:rPr>
              <a:t>data-bris@bristol.ac.uk</a:t>
            </a:r>
            <a:r>
              <a:rPr lang="en-GB" altLang="en-US" sz="2000"/>
              <a:t>)</a:t>
            </a:r>
          </a:p>
          <a:p>
            <a:pPr marL="0" indent="0">
              <a:lnSpc>
                <a:spcPct val="170000"/>
              </a:lnSpc>
              <a:buNone/>
            </a:pPr>
            <a:endParaRPr lang="en-GB" altLang="en-US" sz="900"/>
          </a:p>
          <a:p>
            <a:pPr marL="0" indent="0">
              <a:lnSpc>
                <a:spcPct val="170000"/>
              </a:lnSpc>
              <a:buNone/>
            </a:pPr>
            <a:r>
              <a:rPr lang="en-GB" altLang="en-US" sz="2000" b="1"/>
              <a:t>Research Data Storage Facility </a:t>
            </a:r>
            <a:r>
              <a:rPr lang="en-GB" altLang="en-US" sz="2000"/>
              <a:t>(RDSF): data </a:t>
            </a:r>
            <a:r>
              <a:rPr lang="en-GB" altLang="en-US" sz="2000" b="1" i="1"/>
              <a:t>storage</a:t>
            </a:r>
            <a:r>
              <a:rPr lang="en-GB" altLang="en-US" sz="2000"/>
              <a:t> for your project data; for PI’s, project team, and external collaborators (</a:t>
            </a:r>
            <a:r>
              <a:rPr lang="en-GB" altLang="en-US" sz="2000">
                <a:hlinkClick r:id="rId6"/>
              </a:rPr>
              <a:t>www.acrc.bris.ac.uk/acrc</a:t>
            </a:r>
            <a:r>
              <a:rPr lang="en-GB" altLang="en-US" sz="2000"/>
              <a:t>, </a:t>
            </a:r>
            <a:br>
              <a:rPr lang="en-GB" altLang="en-US" sz="2000"/>
            </a:br>
            <a:r>
              <a:rPr lang="en-GB" altLang="en-US" sz="2000">
                <a:hlinkClick r:id="rId7"/>
              </a:rPr>
              <a:t>hpc-help@bristol.ac.uk</a:t>
            </a:r>
            <a:r>
              <a:rPr lang="en-GB" altLang="en-US" sz="2000"/>
              <a:t> )</a:t>
            </a:r>
          </a:p>
        </p:txBody>
      </p:sp>
      <p:pic>
        <p:nvPicPr>
          <p:cNvPr id="5" name="Picture 4">
            <a:extLst>
              <a:ext uri="{FF2B5EF4-FFF2-40B4-BE49-F238E27FC236}">
                <a16:creationId xmlns:a16="http://schemas.microsoft.com/office/drawing/2014/main" id="{9415F059-0245-4454-9E47-7C6E9B473710}"/>
              </a:ext>
            </a:extLst>
          </p:cNvPr>
          <p:cNvPicPr>
            <a:picLocks noChangeAspect="1"/>
          </p:cNvPicPr>
          <p:nvPr/>
        </p:nvPicPr>
        <p:blipFill>
          <a:blip r:embed="rId8"/>
          <a:stretch>
            <a:fillRect/>
          </a:stretch>
        </p:blipFill>
        <p:spPr>
          <a:xfrm>
            <a:off x="7431975" y="1065786"/>
            <a:ext cx="1279313" cy="994173"/>
          </a:xfrm>
          <a:prstGeom prst="rect">
            <a:avLst/>
          </a:prstGeom>
        </p:spPr>
      </p:pic>
      <p:pic>
        <p:nvPicPr>
          <p:cNvPr id="8" name="Picture 7">
            <a:extLst>
              <a:ext uri="{FF2B5EF4-FFF2-40B4-BE49-F238E27FC236}">
                <a16:creationId xmlns:a16="http://schemas.microsoft.com/office/drawing/2014/main" id="{C982BAD2-7064-46A7-8DBC-35E008B0E4F7}"/>
              </a:ext>
            </a:extLst>
          </p:cNvPr>
          <p:cNvPicPr>
            <a:picLocks noChangeAspect="1"/>
          </p:cNvPicPr>
          <p:nvPr/>
        </p:nvPicPr>
        <p:blipFill>
          <a:blip r:embed="rId9"/>
          <a:stretch>
            <a:fillRect/>
          </a:stretch>
        </p:blipFill>
        <p:spPr>
          <a:xfrm>
            <a:off x="7431975" y="2113771"/>
            <a:ext cx="1268614" cy="1181277"/>
          </a:xfrm>
          <a:prstGeom prst="rect">
            <a:avLst/>
          </a:prstGeom>
        </p:spPr>
      </p:pic>
      <p:pic>
        <p:nvPicPr>
          <p:cNvPr id="10" name="Picture 2" descr="Image result for rdsf bristol">
            <a:extLst>
              <a:ext uri="{FF2B5EF4-FFF2-40B4-BE49-F238E27FC236}">
                <a16:creationId xmlns:a16="http://schemas.microsoft.com/office/drawing/2014/main" id="{55B480A4-AC04-464C-877E-32E1DA85F7DA}"/>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343" b="-1317"/>
          <a:stretch/>
        </p:blipFill>
        <p:spPr bwMode="auto">
          <a:xfrm>
            <a:off x="7431975" y="3295048"/>
            <a:ext cx="1268614" cy="94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85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2F2B-2656-4177-B31B-294954D328C4}"/>
              </a:ext>
            </a:extLst>
          </p:cNvPr>
          <p:cNvSpPr>
            <a:spLocks noGrp="1"/>
          </p:cNvSpPr>
          <p:nvPr>
            <p:ph type="title"/>
          </p:nvPr>
        </p:nvSpPr>
        <p:spPr/>
        <p:txBody>
          <a:bodyPr/>
          <a:lstStyle/>
          <a:p>
            <a:r>
              <a:rPr lang="en-GB"/>
              <a:t>What is research data?</a:t>
            </a:r>
          </a:p>
        </p:txBody>
      </p:sp>
      <p:pic>
        <p:nvPicPr>
          <p:cNvPr id="4" name="Picture 1">
            <a:extLst>
              <a:ext uri="{FF2B5EF4-FFF2-40B4-BE49-F238E27FC236}">
                <a16:creationId xmlns:a16="http://schemas.microsoft.com/office/drawing/2014/main" id="{D4030945-5310-48E3-BC90-7C21346191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35665">
            <a:off x="1850331" y="1113405"/>
            <a:ext cx="5215741" cy="178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C9438B-0097-4EF6-81CC-221E9B29CA63}"/>
              </a:ext>
            </a:extLst>
          </p:cNvPr>
          <p:cNvSpPr txBox="1"/>
          <p:nvPr/>
        </p:nvSpPr>
        <p:spPr>
          <a:xfrm>
            <a:off x="370800" y="2952004"/>
            <a:ext cx="8402400" cy="1703030"/>
          </a:xfrm>
          <a:prstGeom prst="rect">
            <a:avLst/>
          </a:prstGeom>
          <a:noFill/>
        </p:spPr>
        <p:txBody>
          <a:bodyPr wrap="square" lIns="91440" tIns="45720" rIns="91440" bIns="45720" rtlCol="0" anchor="t">
            <a:spAutoFit/>
          </a:bodyPr>
          <a:lstStyle/>
          <a:p>
            <a:pPr marL="342265" indent="-342265">
              <a:lnSpc>
                <a:spcPct val="150000"/>
              </a:lnSpc>
              <a:buFont typeface="Arial" panose="020B0604020202020204" pitchFamily="34" charset="0"/>
              <a:buChar char="•"/>
            </a:pPr>
            <a:r>
              <a:rPr lang="en-GB" sz="1800" dirty="0"/>
              <a:t>Information either created or used as an integral part of research.</a:t>
            </a:r>
            <a:endParaRPr lang="en-GB" sz="1800" dirty="0">
              <a:cs typeface="Arial"/>
            </a:endParaRPr>
          </a:p>
          <a:p>
            <a:pPr marL="342265" indent="-342265">
              <a:lnSpc>
                <a:spcPct val="150000"/>
              </a:lnSpc>
              <a:buFont typeface="Arial" panose="020B0604020202020204" pitchFamily="34" charset="0"/>
              <a:buChar char="•"/>
            </a:pPr>
            <a:r>
              <a:rPr lang="en-GB" sz="1800" dirty="0">
                <a:cs typeface="Arial"/>
              </a:rPr>
              <a:t>Can be born digital or digitised</a:t>
            </a:r>
          </a:p>
          <a:p>
            <a:pPr marL="342265" indent="-342265">
              <a:lnSpc>
                <a:spcPct val="150000"/>
              </a:lnSpc>
              <a:buFont typeface="Arial" panose="020B0604020202020204" pitchFamily="34" charset="0"/>
              <a:buChar char="•"/>
            </a:pPr>
            <a:r>
              <a:rPr lang="en-GB" sz="1800" dirty="0"/>
              <a:t>Data underpins research claims. </a:t>
            </a:r>
            <a:endParaRPr lang="en-GB" sz="1800" dirty="0">
              <a:cs typeface="Arial"/>
            </a:endParaRPr>
          </a:p>
          <a:p>
            <a:pPr marL="342265" indent="-342265">
              <a:lnSpc>
                <a:spcPct val="150000"/>
              </a:lnSpc>
              <a:buFont typeface="Arial" panose="020B0604020202020204" pitchFamily="34" charset="0"/>
              <a:buChar char="•"/>
            </a:pPr>
            <a:r>
              <a:rPr lang="en-GB" sz="1800" dirty="0"/>
              <a:t>May have high re-use value for other researchers.</a:t>
            </a:r>
            <a:endParaRPr lang="en-GB" sz="1800" dirty="0">
              <a:cs typeface="Arial"/>
            </a:endParaRPr>
          </a:p>
        </p:txBody>
      </p:sp>
    </p:spTree>
    <p:extLst>
      <p:ext uri="{BB962C8B-B14F-4D97-AF65-F5344CB8AC3E}">
        <p14:creationId xmlns:p14="http://schemas.microsoft.com/office/powerpoint/2010/main" val="70948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D35A3D3-82D7-4975-8283-1B48C6DB2EE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2283" y="230869"/>
            <a:ext cx="7466844" cy="4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BFBD507-1548-4A00-8EB0-605F68816F2F}"/>
              </a:ext>
            </a:extLst>
          </p:cNvPr>
          <p:cNvSpPr>
            <a:spLocks noGrp="1"/>
          </p:cNvSpPr>
          <p:nvPr>
            <p:ph idx="1"/>
          </p:nvPr>
        </p:nvSpPr>
        <p:spPr>
          <a:xfrm>
            <a:off x="370800" y="1105181"/>
            <a:ext cx="8402400" cy="3152501"/>
          </a:xfrm>
        </p:spPr>
        <p:txBody>
          <a:bodyPr>
            <a:normAutofit fontScale="92500" lnSpcReduction="10000"/>
          </a:bodyPr>
          <a:lstStyle/>
          <a:p>
            <a:pPr>
              <a:lnSpc>
                <a:spcPct val="150000"/>
              </a:lnSpc>
            </a:pPr>
            <a:r>
              <a:rPr lang="en-GB"/>
              <a:t>Scan of a lab book</a:t>
            </a:r>
          </a:p>
          <a:p>
            <a:pPr>
              <a:lnSpc>
                <a:spcPct val="150000"/>
              </a:lnSpc>
            </a:pPr>
            <a:r>
              <a:rPr lang="en-GB"/>
              <a:t>An interview transcript</a:t>
            </a:r>
          </a:p>
          <a:p>
            <a:pPr>
              <a:lnSpc>
                <a:spcPct val="150000"/>
              </a:lnSpc>
            </a:pPr>
            <a:r>
              <a:rPr lang="en-GB"/>
              <a:t>Database of measurements</a:t>
            </a:r>
          </a:p>
          <a:p>
            <a:pPr>
              <a:lnSpc>
                <a:spcPct val="150000"/>
              </a:lnSpc>
            </a:pPr>
            <a:r>
              <a:rPr lang="en-GB"/>
              <a:t>Digital photographs or video</a:t>
            </a:r>
          </a:p>
          <a:p>
            <a:pPr>
              <a:lnSpc>
                <a:spcPct val="150000"/>
              </a:lnSpc>
            </a:pPr>
            <a:r>
              <a:rPr lang="en-GB"/>
              <a:t>New software or code</a:t>
            </a:r>
          </a:p>
          <a:p>
            <a:pPr>
              <a:lnSpc>
                <a:spcPct val="150000"/>
              </a:lnSpc>
            </a:pPr>
            <a:r>
              <a:rPr lang="en-GB"/>
              <a:t>Online survey results</a:t>
            </a:r>
          </a:p>
          <a:p>
            <a:endParaRPr lang="en-GB"/>
          </a:p>
        </p:txBody>
      </p:sp>
      <p:pic>
        <p:nvPicPr>
          <p:cNvPr id="5" name="Picture 4">
            <a:extLst>
              <a:ext uri="{FF2B5EF4-FFF2-40B4-BE49-F238E27FC236}">
                <a16:creationId xmlns:a16="http://schemas.microsoft.com/office/drawing/2014/main" id="{AC034497-B7E6-419B-BC00-7BE2709E1339}"/>
              </a:ext>
            </a:extLst>
          </p:cNvPr>
          <p:cNvPicPr>
            <a:picLocks noChangeAspect="1"/>
          </p:cNvPicPr>
          <p:nvPr/>
        </p:nvPicPr>
        <p:blipFill>
          <a:blip r:embed="rId4"/>
          <a:stretch>
            <a:fillRect/>
          </a:stretch>
        </p:blipFill>
        <p:spPr>
          <a:xfrm>
            <a:off x="4243578" y="1973852"/>
            <a:ext cx="2735263" cy="14398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199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graphical user interface&#10;&#10;Description automatically generated">
            <a:extLst>
              <a:ext uri="{FF2B5EF4-FFF2-40B4-BE49-F238E27FC236}">
                <a16:creationId xmlns:a16="http://schemas.microsoft.com/office/drawing/2014/main" id="{2E9D7617-ECE0-E3E4-8EEF-48FC119E87EE}"/>
              </a:ext>
            </a:extLst>
          </p:cNvPr>
          <p:cNvPicPr>
            <a:picLocks noChangeAspect="1"/>
          </p:cNvPicPr>
          <p:nvPr/>
        </p:nvPicPr>
        <p:blipFill>
          <a:blip r:embed="rId3"/>
          <a:stretch>
            <a:fillRect/>
          </a:stretch>
        </p:blipFill>
        <p:spPr>
          <a:xfrm>
            <a:off x="5809749" y="861320"/>
            <a:ext cx="2743200" cy="1300294"/>
          </a:xfrm>
          <a:prstGeom prst="rect">
            <a:avLst/>
          </a:prstGeom>
        </p:spPr>
      </p:pic>
      <p:sp>
        <p:nvSpPr>
          <p:cNvPr id="2" name="Title 1">
            <a:extLst>
              <a:ext uri="{FF2B5EF4-FFF2-40B4-BE49-F238E27FC236}">
                <a16:creationId xmlns:a16="http://schemas.microsoft.com/office/drawing/2014/main" id="{CD16EC68-C9F9-4A37-B577-47D613CD3B2F}"/>
              </a:ext>
            </a:extLst>
          </p:cNvPr>
          <p:cNvSpPr>
            <a:spLocks noGrp="1"/>
          </p:cNvSpPr>
          <p:nvPr>
            <p:ph type="title"/>
          </p:nvPr>
        </p:nvSpPr>
        <p:spPr/>
        <p:txBody>
          <a:bodyPr/>
          <a:lstStyle/>
          <a:p>
            <a:r>
              <a:rPr lang="en-GB" altLang="en-US" dirty="0"/>
              <a:t>Research data &amp; grant writing</a:t>
            </a:r>
            <a:endParaRPr lang="en-GB" dirty="0"/>
          </a:p>
        </p:txBody>
      </p:sp>
      <p:sp>
        <p:nvSpPr>
          <p:cNvPr id="3" name="Content Placeholder 2">
            <a:extLst>
              <a:ext uri="{FF2B5EF4-FFF2-40B4-BE49-F238E27FC236}">
                <a16:creationId xmlns:a16="http://schemas.microsoft.com/office/drawing/2014/main" id="{C380D965-D6DF-47A0-8A65-796755D2D809}"/>
              </a:ext>
            </a:extLst>
          </p:cNvPr>
          <p:cNvSpPr>
            <a:spLocks noGrp="1"/>
          </p:cNvSpPr>
          <p:nvPr>
            <p:ph idx="1"/>
          </p:nvPr>
        </p:nvSpPr>
        <p:spPr>
          <a:xfrm>
            <a:off x="370800" y="1268017"/>
            <a:ext cx="4819571" cy="3297968"/>
          </a:xfrm>
        </p:spPr>
        <p:txBody>
          <a:bodyPr vert="horz" lIns="91440" tIns="45720" rIns="91440" bIns="45720" rtlCol="0" anchor="t">
            <a:normAutofit/>
          </a:bodyPr>
          <a:lstStyle/>
          <a:p>
            <a:r>
              <a:rPr lang="en-GB" altLang="en-US" sz="1800" dirty="0"/>
              <a:t>90% of top funders now mandate research data management</a:t>
            </a:r>
            <a:endParaRPr lang="en-GB" sz="1800" dirty="0"/>
          </a:p>
          <a:p>
            <a:r>
              <a:rPr lang="en-GB" altLang="en-US" sz="1800" dirty="0">
                <a:latin typeface="Arial"/>
                <a:cs typeface="Arial"/>
              </a:rPr>
              <a:t>Most ask for a Data Management Plan (DMP) at application which covers: data creation, organisation, documentation, storage, preservation &amp; sharing plans</a:t>
            </a:r>
            <a:endParaRPr lang="en-GB" sz="1800" dirty="0">
              <a:latin typeface="Arial"/>
              <a:cs typeface="Arial"/>
            </a:endParaRPr>
          </a:p>
          <a:p>
            <a:r>
              <a:rPr lang="en-GB" altLang="en-US" sz="1800" dirty="0"/>
              <a:t>Medical Research Council Standard Application; </a:t>
            </a:r>
            <a:r>
              <a:rPr lang="en-GB" altLang="en-US" sz="1800" dirty="0" err="1"/>
              <a:t>Wellcome</a:t>
            </a:r>
            <a:r>
              <a:rPr lang="en-GB" altLang="en-US" sz="1800" dirty="0"/>
              <a:t> Trust Fellowship</a:t>
            </a:r>
          </a:p>
          <a:p>
            <a:r>
              <a:rPr lang="en-GB" sz="1800" dirty="0">
                <a:latin typeface="Arial"/>
                <a:cs typeface="Arial"/>
              </a:rPr>
              <a:t>Check your funder’s data policy before applying</a:t>
            </a:r>
            <a:endParaRPr lang="en-GB" altLang="en-US" sz="1800" dirty="0"/>
          </a:p>
        </p:txBody>
      </p:sp>
      <p:pic>
        <p:nvPicPr>
          <p:cNvPr id="6" name="Picture 5">
            <a:extLst>
              <a:ext uri="{FF2B5EF4-FFF2-40B4-BE49-F238E27FC236}">
                <a16:creationId xmlns:a16="http://schemas.microsoft.com/office/drawing/2014/main" id="{315E59A7-0FC8-4863-BABE-AD8ED15E86A2}"/>
              </a:ext>
            </a:extLst>
          </p:cNvPr>
          <p:cNvPicPr>
            <a:picLocks noChangeAspect="1"/>
          </p:cNvPicPr>
          <p:nvPr/>
        </p:nvPicPr>
        <p:blipFill>
          <a:blip r:embed="rId4"/>
          <a:stretch>
            <a:fillRect/>
          </a:stretch>
        </p:blipFill>
        <p:spPr>
          <a:xfrm>
            <a:off x="5759450" y="2326641"/>
            <a:ext cx="2781300" cy="800100"/>
          </a:xfrm>
          <a:prstGeom prst="rect">
            <a:avLst/>
          </a:prstGeom>
          <a:ln>
            <a:solidFill>
              <a:schemeClr val="tx1">
                <a:lumMod val="65000"/>
                <a:lumOff val="35000"/>
              </a:schemeClr>
            </a:solidFill>
          </a:ln>
        </p:spPr>
      </p:pic>
      <p:pic>
        <p:nvPicPr>
          <p:cNvPr id="8" name="Picture 3">
            <a:extLst>
              <a:ext uri="{FF2B5EF4-FFF2-40B4-BE49-F238E27FC236}">
                <a16:creationId xmlns:a16="http://schemas.microsoft.com/office/drawing/2014/main" id="{6E0DBB04-2872-4866-8C38-12758BAD536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38900" y="3268982"/>
            <a:ext cx="210185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75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8F4B690-F194-7F00-0819-8F40068345BF}"/>
              </a:ext>
            </a:extLst>
          </p:cNvPr>
          <p:cNvPicPr>
            <a:picLocks noChangeAspect="1"/>
          </p:cNvPicPr>
          <p:nvPr/>
        </p:nvPicPr>
        <p:blipFill>
          <a:blip r:embed="rId3"/>
          <a:stretch>
            <a:fillRect/>
          </a:stretch>
        </p:blipFill>
        <p:spPr>
          <a:xfrm>
            <a:off x="7181172" y="357750"/>
            <a:ext cx="1517482" cy="1261449"/>
          </a:xfrm>
          <a:prstGeom prst="rect">
            <a:avLst/>
          </a:prstGeom>
        </p:spPr>
      </p:pic>
      <p:sp>
        <p:nvSpPr>
          <p:cNvPr id="2" name="Title 1">
            <a:extLst>
              <a:ext uri="{FF2B5EF4-FFF2-40B4-BE49-F238E27FC236}">
                <a16:creationId xmlns:a16="http://schemas.microsoft.com/office/drawing/2014/main" id="{AB5DA2E8-6151-4C8B-BE5E-E4542ADD2D7C}"/>
              </a:ext>
            </a:extLst>
          </p:cNvPr>
          <p:cNvSpPr>
            <a:spLocks noGrp="1"/>
          </p:cNvSpPr>
          <p:nvPr>
            <p:ph type="title"/>
          </p:nvPr>
        </p:nvSpPr>
        <p:spPr/>
        <p:txBody>
          <a:bodyPr/>
          <a:lstStyle/>
          <a:p>
            <a:r>
              <a:rPr lang="en-GB" altLang="en-US" dirty="0"/>
              <a:t>MRC: Standard applications</a:t>
            </a:r>
            <a:endParaRPr lang="en-GB" dirty="0"/>
          </a:p>
        </p:txBody>
      </p:sp>
      <p:sp>
        <p:nvSpPr>
          <p:cNvPr id="3" name="Content Placeholder 2">
            <a:extLst>
              <a:ext uri="{FF2B5EF4-FFF2-40B4-BE49-F238E27FC236}">
                <a16:creationId xmlns:a16="http://schemas.microsoft.com/office/drawing/2014/main" id="{696F92E3-7266-4FF2-8B41-16C3C820D2A4}"/>
              </a:ext>
            </a:extLst>
          </p:cNvPr>
          <p:cNvSpPr>
            <a:spLocks noGrp="1"/>
          </p:cNvSpPr>
          <p:nvPr>
            <p:ph idx="1"/>
          </p:nvPr>
        </p:nvSpPr>
        <p:spPr>
          <a:xfrm>
            <a:off x="370800" y="1619199"/>
            <a:ext cx="6477332" cy="2405501"/>
          </a:xfrm>
        </p:spPr>
        <p:txBody>
          <a:bodyPr vert="horz" lIns="91440" tIns="45720" rIns="91440" bIns="45720" rtlCol="0" anchor="t">
            <a:normAutofit fontScale="92500"/>
          </a:bodyPr>
          <a:lstStyle/>
          <a:p>
            <a:r>
              <a:rPr lang="en-GB" altLang="en-US" sz="1800" dirty="0"/>
              <a:t>A DMP section of 500-1500 words is required. Template is provided</a:t>
            </a:r>
          </a:p>
          <a:p>
            <a:r>
              <a:rPr lang="en-GB" altLang="en-US" sz="1800" dirty="0"/>
              <a:t>Applicants must say how data will be </a:t>
            </a:r>
            <a:r>
              <a:rPr lang="en-GB" altLang="en-US" sz="1800" i="1" dirty="0"/>
              <a:t>stored </a:t>
            </a:r>
            <a:r>
              <a:rPr lang="en-GB" altLang="en-US" sz="1800" dirty="0"/>
              <a:t>during the project</a:t>
            </a:r>
          </a:p>
          <a:p>
            <a:r>
              <a:rPr lang="en-GB" altLang="en-US" sz="1800" dirty="0"/>
              <a:t>Applicants must ensure ‘opportunities for data re-use are maximised, within the regulatory requirements’ (</a:t>
            </a:r>
            <a:r>
              <a:rPr lang="en-GB" altLang="en-US" sz="1800" i="1" dirty="0"/>
              <a:t>data sharing</a:t>
            </a:r>
            <a:r>
              <a:rPr lang="en-GB" altLang="en-US" sz="1800" dirty="0"/>
              <a:t>) </a:t>
            </a:r>
          </a:p>
          <a:p>
            <a:r>
              <a:rPr lang="en-GB" altLang="en-US" sz="1800" dirty="0">
                <a:solidFill>
                  <a:srgbClr val="000000"/>
                </a:solidFill>
              </a:rPr>
              <a:t>DMP must match up with your Ethical Plan</a:t>
            </a:r>
          </a:p>
          <a:p>
            <a:r>
              <a:rPr lang="en-GB" sz="1800" dirty="0">
                <a:latin typeface="Arial"/>
                <a:cs typeface="Arial"/>
              </a:rPr>
              <a:t>Published articles to include a 'Data Access Statement' stating where the data can be accessed and under what conditions</a:t>
            </a:r>
            <a:endParaRPr lang="en-GB" altLang="en-US" sz="1800" dirty="0">
              <a:latin typeface="Arial"/>
              <a:cs typeface="Arial"/>
            </a:endParaRPr>
          </a:p>
          <a:p>
            <a:endParaRPr lang="en-GB" sz="1800" dirty="0"/>
          </a:p>
        </p:txBody>
      </p:sp>
      <p:pic>
        <p:nvPicPr>
          <p:cNvPr id="6" name="Picture 5">
            <a:extLst>
              <a:ext uri="{FF2B5EF4-FFF2-40B4-BE49-F238E27FC236}">
                <a16:creationId xmlns:a16="http://schemas.microsoft.com/office/drawing/2014/main" id="{7968E152-1214-40AB-AD63-4231F9185297}"/>
              </a:ext>
            </a:extLst>
          </p:cNvPr>
          <p:cNvPicPr>
            <a:picLocks noChangeAspect="1"/>
          </p:cNvPicPr>
          <p:nvPr/>
        </p:nvPicPr>
        <p:blipFill>
          <a:blip r:embed="rId4"/>
          <a:stretch>
            <a:fillRect/>
          </a:stretch>
        </p:blipFill>
        <p:spPr>
          <a:xfrm>
            <a:off x="6848132" y="1762027"/>
            <a:ext cx="1738134" cy="2512151"/>
          </a:xfrm>
          <a:prstGeom prst="rect">
            <a:avLst/>
          </a:prstGeom>
        </p:spPr>
      </p:pic>
    </p:spTree>
    <p:extLst>
      <p:ext uri="{BB962C8B-B14F-4D97-AF65-F5344CB8AC3E}">
        <p14:creationId xmlns:p14="http://schemas.microsoft.com/office/powerpoint/2010/main" val="221883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263DD-0A30-4479-AB03-DE415EB2829D}"/>
              </a:ext>
            </a:extLst>
          </p:cNvPr>
          <p:cNvSpPr>
            <a:spLocks noGrp="1"/>
          </p:cNvSpPr>
          <p:nvPr>
            <p:ph idx="1"/>
          </p:nvPr>
        </p:nvSpPr>
        <p:spPr>
          <a:xfrm>
            <a:off x="370800" y="1355153"/>
            <a:ext cx="7095703" cy="2645963"/>
          </a:xfrm>
        </p:spPr>
        <p:txBody>
          <a:bodyPr>
            <a:normAutofit fontScale="62500" lnSpcReduction="20000"/>
          </a:bodyPr>
          <a:lstStyle/>
          <a:p>
            <a:pPr marL="128588" indent="-128588" defTabSz="514350">
              <a:lnSpc>
                <a:spcPct val="140000"/>
              </a:lnSpc>
              <a:spcBef>
                <a:spcPts val="563"/>
              </a:spcBef>
            </a:pPr>
            <a:r>
              <a:rPr lang="en-GB" sz="2400" dirty="0"/>
              <a:t>DMP submitted at application</a:t>
            </a:r>
          </a:p>
          <a:p>
            <a:pPr marL="128588" indent="-128588" defTabSz="514350">
              <a:lnSpc>
                <a:spcPct val="140000"/>
              </a:lnSpc>
              <a:spcBef>
                <a:spcPts val="563"/>
              </a:spcBef>
            </a:pPr>
            <a:r>
              <a:rPr lang="en-GB" sz="2400" dirty="0"/>
              <a:t>Details of the types of data and software and their value to other researchers </a:t>
            </a:r>
          </a:p>
          <a:p>
            <a:pPr marL="128588" indent="-128588" defTabSz="514350">
              <a:lnSpc>
                <a:spcPct val="140000"/>
              </a:lnSpc>
              <a:spcBef>
                <a:spcPts val="563"/>
              </a:spcBef>
            </a:pPr>
            <a:r>
              <a:rPr lang="en-GB" sz="2400" dirty="0"/>
              <a:t>Which formats and quality standards will be used to share data effectively</a:t>
            </a:r>
          </a:p>
          <a:p>
            <a:pPr marL="128588" indent="-128588" defTabSz="514350">
              <a:lnSpc>
                <a:spcPct val="140000"/>
              </a:lnSpc>
              <a:spcBef>
                <a:spcPts val="563"/>
              </a:spcBef>
            </a:pPr>
            <a:r>
              <a:rPr lang="en-GB" sz="2400" dirty="0"/>
              <a:t>When, where and how you will share data and software</a:t>
            </a:r>
          </a:p>
          <a:p>
            <a:pPr marL="128588" indent="-128588" defTabSz="514350">
              <a:lnSpc>
                <a:spcPct val="140000"/>
              </a:lnSpc>
              <a:spcBef>
                <a:spcPts val="563"/>
              </a:spcBef>
            </a:pPr>
            <a:r>
              <a:rPr lang="en-GB" sz="2400" dirty="0"/>
              <a:t>Any limits on data sharing</a:t>
            </a:r>
          </a:p>
          <a:p>
            <a:pPr marL="128588" indent="-128588" defTabSz="514350">
              <a:lnSpc>
                <a:spcPct val="140000"/>
              </a:lnSpc>
              <a:spcBef>
                <a:spcPts val="563"/>
              </a:spcBef>
            </a:pPr>
            <a:r>
              <a:rPr lang="en-GB" sz="2400" dirty="0"/>
              <a:t>Any support required – data manager, additional storage or computational requirements </a:t>
            </a:r>
          </a:p>
        </p:txBody>
      </p:sp>
      <p:sp>
        <p:nvSpPr>
          <p:cNvPr id="5" name="Rectangle 4">
            <a:extLst>
              <a:ext uri="{FF2B5EF4-FFF2-40B4-BE49-F238E27FC236}">
                <a16:creationId xmlns:a16="http://schemas.microsoft.com/office/drawing/2014/main" id="{6A6D7484-B598-4899-AD90-5BAB01B47712}"/>
              </a:ext>
            </a:extLst>
          </p:cNvPr>
          <p:cNvSpPr/>
          <p:nvPr/>
        </p:nvSpPr>
        <p:spPr>
          <a:xfrm>
            <a:off x="370801" y="362604"/>
            <a:ext cx="5655030" cy="461665"/>
          </a:xfrm>
          <a:prstGeom prst="rect">
            <a:avLst/>
          </a:prstGeom>
        </p:spPr>
        <p:txBody>
          <a:bodyPr wrap="square">
            <a:spAutoFit/>
          </a:bodyPr>
          <a:lstStyle/>
          <a:p>
            <a:r>
              <a:rPr lang="en-GB" altLang="en-US" sz="2400" b="1" dirty="0" err="1">
                <a:latin typeface="Inter" panose="02000503000000020004" pitchFamily="2" charset="0"/>
                <a:ea typeface="Inter" panose="02000503000000020004" pitchFamily="2" charset="0"/>
                <a:cs typeface="Inter" panose="02000503000000020004" pitchFamily="2" charset="0"/>
              </a:rPr>
              <a:t>Wellcome</a:t>
            </a:r>
            <a:r>
              <a:rPr lang="en-GB" altLang="en-US" sz="2400" b="1" dirty="0">
                <a:latin typeface="Inter" panose="02000503000000020004" pitchFamily="2" charset="0"/>
                <a:ea typeface="Inter" panose="02000503000000020004" pitchFamily="2" charset="0"/>
                <a:cs typeface="Inter" panose="02000503000000020004" pitchFamily="2" charset="0"/>
              </a:rPr>
              <a:t> Trust Fellowship</a:t>
            </a:r>
            <a:endParaRPr lang="en-GB" sz="2400" b="1" dirty="0">
              <a:latin typeface="Inter" panose="02000503000000020004" pitchFamily="2" charset="0"/>
              <a:ea typeface="Inter" panose="02000503000000020004" pitchFamily="2" charset="0"/>
              <a:cs typeface="Inter" panose="02000503000000020004" pitchFamily="2" charset="0"/>
            </a:endParaRPr>
          </a:p>
        </p:txBody>
      </p:sp>
      <p:pic>
        <p:nvPicPr>
          <p:cNvPr id="6" name="Picture 2">
            <a:extLst>
              <a:ext uri="{FF2B5EF4-FFF2-40B4-BE49-F238E27FC236}">
                <a16:creationId xmlns:a16="http://schemas.microsoft.com/office/drawing/2014/main" id="{E051BBEE-B34A-4775-B7B8-71A4C7C6B2D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78783" y="0"/>
            <a:ext cx="27987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EC53946-DEED-4E91-AB39-A0C062C629BF}"/>
              </a:ext>
            </a:extLst>
          </p:cNvPr>
          <p:cNvPicPr>
            <a:picLocks noChangeAspect="1"/>
          </p:cNvPicPr>
          <p:nvPr/>
        </p:nvPicPr>
        <p:blipFill>
          <a:blip r:embed="rId4"/>
          <a:stretch>
            <a:fillRect/>
          </a:stretch>
        </p:blipFill>
        <p:spPr>
          <a:xfrm>
            <a:off x="7327769" y="1573446"/>
            <a:ext cx="1556675" cy="2209375"/>
          </a:xfrm>
          <a:prstGeom prst="rect">
            <a:avLst/>
          </a:prstGeom>
        </p:spPr>
      </p:pic>
    </p:spTree>
    <p:extLst>
      <p:ext uri="{BB962C8B-B14F-4D97-AF65-F5344CB8AC3E}">
        <p14:creationId xmlns:p14="http://schemas.microsoft.com/office/powerpoint/2010/main" val="327017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6E847-B3D1-4075-AB17-BF8EA1D3D0E3}"/>
              </a:ext>
            </a:extLst>
          </p:cNvPr>
          <p:cNvSpPr>
            <a:spLocks noGrp="1"/>
          </p:cNvSpPr>
          <p:nvPr>
            <p:ph idx="1"/>
          </p:nvPr>
        </p:nvSpPr>
        <p:spPr/>
        <p:txBody>
          <a:bodyPr>
            <a:normAutofit fontScale="92500" lnSpcReduction="10000"/>
          </a:bodyPr>
          <a:lstStyle/>
          <a:p>
            <a:pPr marL="285750" indent="-285750">
              <a:lnSpc>
                <a:spcPct val="150000"/>
              </a:lnSpc>
              <a:buFont typeface="Arial" panose="020B0604020202020204" pitchFamily="34" charset="0"/>
              <a:buChar char="•"/>
              <a:defRPr/>
            </a:pPr>
            <a:r>
              <a:rPr lang="en-GB" dirty="0"/>
              <a:t>Never store valuable/sensitive data on USB drives, Dropbox, </a:t>
            </a:r>
            <a:r>
              <a:rPr lang="en-GB" dirty="0" err="1"/>
              <a:t>MyFiles</a:t>
            </a:r>
            <a:r>
              <a:rPr lang="en-GB" dirty="0"/>
              <a:t> or any single PC’s hard drive</a:t>
            </a:r>
          </a:p>
          <a:p>
            <a:pPr marL="285750" indent="-285750">
              <a:lnSpc>
                <a:spcPct val="150000"/>
              </a:lnSpc>
              <a:buFont typeface="Arial" panose="020B0604020202020204" pitchFamily="34" charset="0"/>
              <a:buChar char="•"/>
              <a:defRPr/>
            </a:pPr>
            <a:r>
              <a:rPr lang="en-GB" dirty="0" err="1"/>
              <a:t>UoB</a:t>
            </a:r>
            <a:r>
              <a:rPr lang="en-GB" dirty="0"/>
              <a:t> provide the Research Data Storage Facility (RDSF*). 5TB free per PI, can be shared with collaborators</a:t>
            </a:r>
          </a:p>
          <a:p>
            <a:pPr marL="285750" indent="-285750">
              <a:lnSpc>
                <a:spcPct val="150000"/>
              </a:lnSpc>
              <a:buFont typeface="Arial" panose="020B0604020202020204" pitchFamily="34" charset="0"/>
              <a:buChar char="•"/>
              <a:defRPr/>
            </a:pPr>
            <a:r>
              <a:rPr lang="en-GB" dirty="0"/>
              <a:t>Other </a:t>
            </a:r>
            <a:r>
              <a:rPr lang="en-GB" i="1" dirty="0"/>
              <a:t>secure</a:t>
            </a:r>
            <a:r>
              <a:rPr lang="en-GB" dirty="0"/>
              <a:t> storage is fine (e.g. NHS servers, suitable departmental store) </a:t>
            </a:r>
          </a:p>
          <a:p>
            <a:endParaRPr lang="en-GB" dirty="0"/>
          </a:p>
        </p:txBody>
      </p:sp>
      <p:sp>
        <p:nvSpPr>
          <p:cNvPr id="4" name="Title 1">
            <a:extLst>
              <a:ext uri="{FF2B5EF4-FFF2-40B4-BE49-F238E27FC236}">
                <a16:creationId xmlns:a16="http://schemas.microsoft.com/office/drawing/2014/main" id="{639ECD5C-8349-4BF6-9E42-7D457E09DA81}"/>
              </a:ext>
            </a:extLst>
          </p:cNvPr>
          <p:cNvSpPr>
            <a:spLocks noGrp="1"/>
          </p:cNvSpPr>
          <p:nvPr>
            <p:ph type="title"/>
          </p:nvPr>
        </p:nvSpPr>
        <p:spPr>
          <a:xfrm>
            <a:off x="371475" y="274638"/>
            <a:ext cx="2738689" cy="993775"/>
          </a:xfrm>
        </p:spPr>
        <p:txBody>
          <a:bodyPr>
            <a:normAutofit/>
          </a:bodyPr>
          <a:lstStyle/>
          <a:p>
            <a:pPr>
              <a:defRPr/>
            </a:pPr>
            <a:r>
              <a:rPr lang="en-GB" altLang="en-US" sz="2400" dirty="0"/>
              <a:t>Storing data</a:t>
            </a:r>
            <a:endParaRPr lang="en-GB" altLang="en-US" sz="2400" dirty="0">
              <a:solidFill>
                <a:srgbClr val="022D62"/>
              </a:solidFill>
            </a:endParaRPr>
          </a:p>
        </p:txBody>
      </p:sp>
      <p:pic>
        <p:nvPicPr>
          <p:cNvPr id="6" name="Picture 3">
            <a:extLst>
              <a:ext uri="{FF2B5EF4-FFF2-40B4-BE49-F238E27FC236}">
                <a16:creationId xmlns:a16="http://schemas.microsoft.com/office/drawing/2014/main" id="{EACDDF79-2A2D-4AEC-B16C-2F2663827D9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37624" y="163430"/>
            <a:ext cx="1779210" cy="110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FC35C6E-7DA0-427F-BB52-06CEBB6480FD}"/>
              </a:ext>
            </a:extLst>
          </p:cNvPr>
          <p:cNvSpPr txBox="1"/>
          <p:nvPr/>
        </p:nvSpPr>
        <p:spPr>
          <a:xfrm>
            <a:off x="2791597" y="4308863"/>
            <a:ext cx="5694560" cy="375552"/>
          </a:xfrm>
          <a:prstGeom prst="rect">
            <a:avLst/>
          </a:prstGeom>
          <a:noFill/>
        </p:spPr>
        <p:txBody>
          <a:bodyPr wrap="square" lIns="91440" tIns="45720" rIns="91440" bIns="45720" rtlCol="0" anchor="t">
            <a:spAutoFit/>
          </a:bodyPr>
          <a:lstStyle/>
          <a:p>
            <a:pPr algn="r">
              <a:lnSpc>
                <a:spcPct val="150000"/>
              </a:lnSpc>
              <a:defRPr/>
            </a:pPr>
            <a:r>
              <a:rPr lang="en-GB" sz="1400" dirty="0"/>
              <a:t> * </a:t>
            </a:r>
            <a:r>
              <a:rPr lang="en-GB" sz="1400" dirty="0">
                <a:hlinkClick r:id="rId4"/>
              </a:rPr>
              <a:t>http://www.bristol.ac.uk/acrc/research-data-storage-facility/</a:t>
            </a:r>
            <a:endParaRPr lang="en-GB" sz="1400" dirty="0"/>
          </a:p>
        </p:txBody>
      </p:sp>
    </p:spTree>
    <p:extLst>
      <p:ext uri="{BB962C8B-B14F-4D97-AF65-F5344CB8AC3E}">
        <p14:creationId xmlns:p14="http://schemas.microsoft.com/office/powerpoint/2010/main" val="325811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4490-F449-4959-8A6F-AC6CE1420870}"/>
              </a:ext>
            </a:extLst>
          </p:cNvPr>
          <p:cNvSpPr>
            <a:spLocks noGrp="1"/>
          </p:cNvSpPr>
          <p:nvPr>
            <p:ph type="title"/>
          </p:nvPr>
        </p:nvSpPr>
        <p:spPr/>
        <p:txBody>
          <a:bodyPr/>
          <a:lstStyle/>
          <a:p>
            <a:r>
              <a:rPr lang="en-GB" sz="2400"/>
              <a:t>Organising data</a:t>
            </a:r>
            <a:br>
              <a:rPr lang="en-GB" sz="2400"/>
            </a:br>
            <a:endParaRPr lang="en-GB" sz="2400"/>
          </a:p>
        </p:txBody>
      </p:sp>
      <p:sp>
        <p:nvSpPr>
          <p:cNvPr id="3" name="Content Placeholder 2">
            <a:extLst>
              <a:ext uri="{FF2B5EF4-FFF2-40B4-BE49-F238E27FC236}">
                <a16:creationId xmlns:a16="http://schemas.microsoft.com/office/drawing/2014/main" id="{BD8942CE-DB1D-4DFF-84D6-565AD6A82DF8}"/>
              </a:ext>
            </a:extLst>
          </p:cNvPr>
          <p:cNvSpPr>
            <a:spLocks noGrp="1"/>
          </p:cNvSpPr>
          <p:nvPr>
            <p:ph idx="1"/>
          </p:nvPr>
        </p:nvSpPr>
        <p:spPr>
          <a:xfrm>
            <a:off x="370800" y="1046876"/>
            <a:ext cx="8402400" cy="2888456"/>
          </a:xfrm>
        </p:spPr>
        <p:txBody>
          <a:bodyPr vert="horz" lIns="91440" tIns="45720" rIns="91440" bIns="45720" rtlCol="0" anchor="t">
            <a:normAutofit fontScale="77500" lnSpcReduction="20000"/>
          </a:bodyPr>
          <a:lstStyle/>
          <a:p>
            <a:pPr>
              <a:lnSpc>
                <a:spcPct val="150000"/>
              </a:lnSpc>
              <a:buFont typeface="Arial" charset="0"/>
              <a:buChar char="•"/>
              <a:defRPr/>
            </a:pPr>
            <a:r>
              <a:rPr lang="en-GB" sz="2400"/>
              <a:t>Include how files &amp; folders will be named</a:t>
            </a:r>
          </a:p>
          <a:p>
            <a:pPr>
              <a:lnSpc>
                <a:spcPct val="150000"/>
              </a:lnSpc>
              <a:buFont typeface="Arial" charset="0"/>
              <a:buChar char="•"/>
              <a:defRPr/>
            </a:pPr>
            <a:r>
              <a:rPr lang="en-GB" sz="2400"/>
              <a:t>How versions will be controlled</a:t>
            </a:r>
          </a:p>
          <a:p>
            <a:pPr>
              <a:lnSpc>
                <a:spcPct val="150000"/>
              </a:lnSpc>
              <a:buFont typeface="Arial" charset="0"/>
              <a:buChar char="•"/>
              <a:defRPr/>
            </a:pPr>
            <a:r>
              <a:rPr lang="en-GB" sz="2400"/>
              <a:t>If producing traditional databases, what the columns and row labels are</a:t>
            </a:r>
          </a:p>
          <a:p>
            <a:pPr>
              <a:lnSpc>
                <a:spcPct val="150000"/>
              </a:lnSpc>
              <a:buFont typeface="Arial" charset="0"/>
              <a:buChar char="•"/>
              <a:defRPr/>
            </a:pPr>
            <a:r>
              <a:rPr lang="en-GB" sz="2400"/>
              <a:t>See FAIRsharing.org for standards, databases, policies used in your fields</a:t>
            </a:r>
          </a:p>
          <a:p>
            <a:pPr>
              <a:lnSpc>
                <a:spcPct val="150000"/>
              </a:lnSpc>
              <a:buFont typeface="Arial" charset="0"/>
              <a:buChar char="•"/>
              <a:defRPr/>
            </a:pPr>
            <a:r>
              <a:rPr lang="en-GB" sz="2400">
                <a:latin typeface="Arial"/>
                <a:cs typeface="Arial"/>
              </a:rPr>
              <a:t>The Research Data Service runs Data Management Training courses, and has a bootcamp and guidance documents on the webpage</a:t>
            </a:r>
            <a:endParaRPr lang="en-GB" sz="2400"/>
          </a:p>
          <a:p>
            <a:pPr marL="0" indent="0">
              <a:lnSpc>
                <a:spcPct val="150000"/>
              </a:lnSpc>
              <a:buNone/>
              <a:defRPr/>
            </a:pPr>
            <a:endParaRPr lang="en-GB" sz="2400"/>
          </a:p>
          <a:p>
            <a:endParaRPr lang="en-GB"/>
          </a:p>
        </p:txBody>
      </p:sp>
      <p:pic>
        <p:nvPicPr>
          <p:cNvPr id="5" name="Content Placeholder 6">
            <a:extLst>
              <a:ext uri="{FF2B5EF4-FFF2-40B4-BE49-F238E27FC236}">
                <a16:creationId xmlns:a16="http://schemas.microsoft.com/office/drawing/2014/main" id="{96AEA08A-5B1C-4A2B-A229-7837081681E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341595" y="209950"/>
            <a:ext cx="2295319" cy="1532083"/>
          </a:xfrm>
          <a:prstGeom prst="rect">
            <a:avLst/>
          </a:prstGeom>
        </p:spPr>
      </p:pic>
    </p:spTree>
    <p:extLst>
      <p:ext uri="{BB962C8B-B14F-4D97-AF65-F5344CB8AC3E}">
        <p14:creationId xmlns:p14="http://schemas.microsoft.com/office/powerpoint/2010/main" val="71378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D6B3F212-7E66-48B1-82B1-83A6CBAC069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196870" y="41628"/>
            <a:ext cx="2191892" cy="1458604"/>
          </a:xfrm>
          <a:prstGeom prst="rect">
            <a:avLst/>
          </a:prstGeom>
        </p:spPr>
      </p:pic>
      <p:sp>
        <p:nvSpPr>
          <p:cNvPr id="2" name="Title 1">
            <a:extLst>
              <a:ext uri="{FF2B5EF4-FFF2-40B4-BE49-F238E27FC236}">
                <a16:creationId xmlns:a16="http://schemas.microsoft.com/office/drawing/2014/main" id="{E4832F72-05A0-434F-AD45-8245A7C900D8}"/>
              </a:ext>
            </a:extLst>
          </p:cNvPr>
          <p:cNvSpPr>
            <a:spLocks noGrp="1"/>
          </p:cNvSpPr>
          <p:nvPr>
            <p:ph type="title"/>
          </p:nvPr>
        </p:nvSpPr>
        <p:spPr/>
        <p:txBody>
          <a:bodyPr/>
          <a:lstStyle/>
          <a:p>
            <a:r>
              <a:rPr lang="en-GB" altLang="en-US" dirty="0"/>
              <a:t>Costing notes</a:t>
            </a:r>
            <a:endParaRPr lang="en-GB" dirty="0"/>
          </a:p>
        </p:txBody>
      </p:sp>
      <p:sp>
        <p:nvSpPr>
          <p:cNvPr id="3" name="Content Placeholder 2">
            <a:extLst>
              <a:ext uri="{FF2B5EF4-FFF2-40B4-BE49-F238E27FC236}">
                <a16:creationId xmlns:a16="http://schemas.microsoft.com/office/drawing/2014/main" id="{4BB94D28-D84A-4FAE-9155-7F1090DF28C8}"/>
              </a:ext>
            </a:extLst>
          </p:cNvPr>
          <p:cNvSpPr>
            <a:spLocks noGrp="1"/>
          </p:cNvSpPr>
          <p:nvPr>
            <p:ph idx="1"/>
          </p:nvPr>
        </p:nvSpPr>
        <p:spPr>
          <a:xfrm>
            <a:off x="370800" y="1440471"/>
            <a:ext cx="7615399" cy="2888456"/>
          </a:xfrm>
        </p:spPr>
        <p:txBody>
          <a:bodyPr vert="horz" lIns="91440" tIns="45720" rIns="91440" bIns="45720" rtlCol="0" anchor="t">
            <a:normAutofit fontScale="77500" lnSpcReduction="20000"/>
          </a:bodyPr>
          <a:lstStyle/>
          <a:p>
            <a:pPr>
              <a:lnSpc>
                <a:spcPct val="160000"/>
              </a:lnSpc>
            </a:pPr>
            <a:r>
              <a:rPr lang="en-GB" dirty="0">
                <a:latin typeface="Arial"/>
                <a:cs typeface="Arial"/>
              </a:rPr>
              <a:t>UKRI (MRC) will cover any justifiable data management &amp; sharing costs</a:t>
            </a:r>
          </a:p>
          <a:p>
            <a:pPr>
              <a:lnSpc>
                <a:spcPct val="160000"/>
              </a:lnSpc>
            </a:pPr>
            <a:r>
              <a:rPr lang="en-GB" dirty="0"/>
              <a:t>RDSF storage is free up to 5TB, there is then a charge</a:t>
            </a:r>
          </a:p>
          <a:p>
            <a:pPr>
              <a:lnSpc>
                <a:spcPct val="160000"/>
              </a:lnSpc>
            </a:pPr>
            <a:r>
              <a:rPr lang="en-GB" dirty="0"/>
              <a:t>Data publication is free with </a:t>
            </a:r>
            <a:r>
              <a:rPr lang="en-GB" dirty="0" err="1"/>
              <a:t>UoB</a:t>
            </a:r>
            <a:r>
              <a:rPr lang="en-GB" dirty="0"/>
              <a:t> Repository, other repositories may charge</a:t>
            </a:r>
          </a:p>
          <a:p>
            <a:pPr>
              <a:lnSpc>
                <a:spcPct val="160000"/>
              </a:lnSpc>
            </a:pPr>
            <a:r>
              <a:rPr lang="en-GB" dirty="0"/>
              <a:t>Largest data-related cost is usually staff time (e.g. anonymisation, transcription)</a:t>
            </a:r>
          </a:p>
        </p:txBody>
      </p:sp>
    </p:spTree>
    <p:extLst>
      <p:ext uri="{BB962C8B-B14F-4D97-AF65-F5344CB8AC3E}">
        <p14:creationId xmlns:p14="http://schemas.microsoft.com/office/powerpoint/2010/main" val="3678879815"/>
      </p:ext>
    </p:extLst>
  </p:cSld>
  <p:clrMapOvr>
    <a:masterClrMapping/>
  </p:clrMapOvr>
</p:sld>
</file>

<file path=ppt/theme/theme1.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F083564A-2207-4647-8BE4-8FD103A87836}"/>
    </a:ext>
  </a:extLst>
</a:theme>
</file>

<file path=ppt/theme/theme2.xml><?xml version="1.0" encoding="utf-8"?>
<a:theme xmlns:a="http://schemas.openxmlformats.org/drawingml/2006/main" name="University of Bristol (Custom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2CA93492-6BF1-6943-AC27-762D379CC7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EFCF5D7B399647A859F00E6CB45BA4" ma:contentTypeVersion="19" ma:contentTypeDescription="Create a new document." ma:contentTypeScope="" ma:versionID="e6fda8063f52abe0fc77918795e31e40">
  <xsd:schema xmlns:xsd="http://www.w3.org/2001/XMLSchema" xmlns:xs="http://www.w3.org/2001/XMLSchema" xmlns:p="http://schemas.microsoft.com/office/2006/metadata/properties" xmlns:ns2="a7d0a5bd-1469-400c-ab90-4df0911694a8" xmlns:ns3="c5ce788b-c9c3-48a5-b2fa-26f420a4ff5e" xmlns:ns4="edb9d0e4-5370-4cfb-9e4e-bdf6de379f60" targetNamespace="http://schemas.microsoft.com/office/2006/metadata/properties" ma:root="true" ma:fieldsID="895d5661ba0aeb7fb9e6894936577166" ns2:_="" ns3:_="" ns4:_="">
    <xsd:import namespace="a7d0a5bd-1469-400c-ab90-4df0911694a8"/>
    <xsd:import namespace="c5ce788b-c9c3-48a5-b2fa-26f420a4ff5e"/>
    <xsd:import namespace="edb9d0e4-5370-4cfb-9e4e-bdf6de379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imag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0a5bd-1469-400c-ab90-4df091169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ce788b-c9c3-48a5-b2fa-26f420a4ff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67a8486-e1ce-483a-aae6-3f542d2479da}" ma:internalName="TaxCatchAll" ma:showField="CatchAllData" ma:web="c5ce788b-c9c3-48a5-b2fa-26f420a4ff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ge xmlns="a7d0a5bd-1469-400c-ab90-4df0911694a8" xsi:nil="true"/>
    <TaxCatchAll xmlns="edb9d0e4-5370-4cfb-9e4e-bdf6de379f60" xsi:nil="true"/>
    <lcf76f155ced4ddcb4097134ff3c332f xmlns="a7d0a5bd-1469-400c-ab90-4df0911694a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65AC45-4391-4253-BB50-AD54138D9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d0a5bd-1469-400c-ab90-4df0911694a8"/>
    <ds:schemaRef ds:uri="c5ce788b-c9c3-48a5-b2fa-26f420a4ff5e"/>
    <ds:schemaRef ds:uri="edb9d0e4-5370-4cfb-9e4e-bdf6de37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E5714F-CE8D-48F1-8908-9DE14CDBD4CA}">
  <ds:schemaRefs>
    <ds:schemaRef ds:uri="http://www.w3.org/XML/1998/namespace"/>
    <ds:schemaRef ds:uri="http://purl.org/dc/dcmitype/"/>
    <ds:schemaRef ds:uri="a7d0a5bd-1469-400c-ab90-4df0911694a8"/>
    <ds:schemaRef ds:uri="http://schemas.microsoft.com/office/2006/documentManagement/types"/>
    <ds:schemaRef ds:uri="edb9d0e4-5370-4cfb-9e4e-bdf6de379f60"/>
    <ds:schemaRef ds:uri="http://schemas.microsoft.com/office/infopath/2007/PartnerControls"/>
    <ds:schemaRef ds:uri="c5ce788b-c9c3-48a5-b2fa-26f420a4ff5e"/>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58E71C95-2072-4FE3-824C-761BA85B61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UoB RED widescreen_ROCKWELL</Template>
  <TotalTime>0</TotalTime>
  <Words>3990</Words>
  <Application>Microsoft Office PowerPoint</Application>
  <PresentationFormat>On-screen Show (16:9)</PresentationFormat>
  <Paragraphs>239</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Courier New</vt:lpstr>
      <vt:lpstr>Inter</vt:lpstr>
      <vt:lpstr>Rockwell</vt:lpstr>
      <vt:lpstr>Wingdings</vt:lpstr>
      <vt:lpstr>University of Bristol (Main URL)</vt:lpstr>
      <vt:lpstr>University of Bristol (Custom URL)</vt:lpstr>
      <vt:lpstr>Data Management Planning for grant writing:   Biomedicine &amp; Health Science</vt:lpstr>
      <vt:lpstr>What is research data?</vt:lpstr>
      <vt:lpstr>PowerPoint Presentation</vt:lpstr>
      <vt:lpstr>Research data &amp; grant writing</vt:lpstr>
      <vt:lpstr>MRC: Standard applications</vt:lpstr>
      <vt:lpstr>PowerPoint Presentation</vt:lpstr>
      <vt:lpstr>Storing data</vt:lpstr>
      <vt:lpstr>Organising data </vt:lpstr>
      <vt:lpstr>Costing notes</vt:lpstr>
      <vt:lpstr>Research data &amp; publishing</vt:lpstr>
      <vt:lpstr>Open Access Costs</vt:lpstr>
      <vt:lpstr>Sharing data</vt:lpstr>
      <vt:lpstr>data.bris.ac.uk/data </vt:lpstr>
      <vt:lpstr>Key points when planning data management</vt:lpstr>
      <vt:lpstr>University of Bristol Research Data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Merrett</dc:creator>
  <cp:lastModifiedBy>Christopher Warren</cp:lastModifiedBy>
  <cp:revision>1196</cp:revision>
  <dcterms:created xsi:type="dcterms:W3CDTF">2019-09-18T08:08:31Z</dcterms:created>
  <dcterms:modified xsi:type="dcterms:W3CDTF">2024-06-19T14:54:06Z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0x010100B1EFCF5D7B399647A859F00E6CB45BA4</vt:lpwstr>
  </property>
  <property fmtid="{D5CDD505-2E9C-101B-9397-08002B2CF9AE}" pid="3" name="MediaServiceImageTags">
    <vt:lpwstr/>
  </property>
</Properties>
</file>